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4" r:id="rId4"/>
  </p:sldMasterIdLst>
  <p:sldIdLst>
    <p:sldId id="257" r:id="rId5"/>
    <p:sldId id="272" r:id="rId6"/>
    <p:sldId id="264" r:id="rId7"/>
    <p:sldId id="266" r:id="rId8"/>
    <p:sldId id="273" r:id="rId9"/>
    <p:sldId id="265" r:id="rId10"/>
    <p:sldId id="274" r:id="rId11"/>
    <p:sldId id="275" r:id="rId12"/>
    <p:sldId id="276" r:id="rId13"/>
    <p:sldId id="277" r:id="rId14"/>
    <p:sldId id="300" r:id="rId15"/>
    <p:sldId id="297" r:id="rId16"/>
    <p:sldId id="298" r:id="rId17"/>
    <p:sldId id="299" r:id="rId18"/>
    <p:sldId id="291" r:id="rId19"/>
    <p:sldId id="292" r:id="rId20"/>
    <p:sldId id="293" r:id="rId21"/>
    <p:sldId id="294" r:id="rId22"/>
    <p:sldId id="295" r:id="rId23"/>
    <p:sldId id="296" r:id="rId24"/>
    <p:sldId id="285" r:id="rId25"/>
    <p:sldId id="286" r:id="rId26"/>
    <p:sldId id="308" r:id="rId27"/>
    <p:sldId id="309" r:id="rId28"/>
    <p:sldId id="310" r:id="rId29"/>
    <p:sldId id="311" r:id="rId30"/>
    <p:sldId id="278" r:id="rId31"/>
    <p:sldId id="279" r:id="rId32"/>
    <p:sldId id="280" r:id="rId33"/>
    <p:sldId id="283" r:id="rId34"/>
    <p:sldId id="301" r:id="rId35"/>
    <p:sldId id="302" r:id="rId36"/>
    <p:sldId id="303" r:id="rId37"/>
    <p:sldId id="312" r:id="rId38"/>
    <p:sldId id="313" r:id="rId39"/>
    <p:sldId id="314" r:id="rId40"/>
    <p:sldId id="315" r:id="rId41"/>
    <p:sldId id="282" r:id="rId42"/>
    <p:sldId id="270" r:id="rId43"/>
    <p:sldId id="284" r:id="rId44"/>
    <p:sldId id="268"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TELLA" initials="S" lastIdx="1" clrIdx="0">
    <p:extLst>
      <p:ext uri="{19B8F6BF-5375-455C-9EA6-DF929625EA0E}">
        <p15:presenceInfo xmlns:p15="http://schemas.microsoft.com/office/powerpoint/2012/main" userId="STELLA"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AE2E8"/>
    <a:srgbClr val="FEE6F6"/>
    <a:srgbClr val="FF3399"/>
    <a:srgbClr val="5CC6D6"/>
    <a:srgbClr val="FF6600"/>
    <a:srgbClr val="5F5F5F"/>
    <a:srgbClr val="344529"/>
    <a:srgbClr val="2B3922"/>
    <a:srgbClr val="2E3722"/>
    <a:srgbClr val="FCF7F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19" autoAdjust="0"/>
  </p:normalViewPr>
  <p:slideViewPr>
    <p:cSldViewPr snapToGrid="0">
      <p:cViewPr varScale="1">
        <p:scale>
          <a:sx n="86" d="100"/>
          <a:sy n="86" d="100"/>
        </p:scale>
        <p:origin x="562"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viewProps" Target="viewProps.xml"/><Relationship Id="rId8" Type="http://schemas.openxmlformats.org/officeDocument/2006/relationships/slide" Target="slides/slide4.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15E6AC-62B0-42FF-B14D-D3C5CFC071F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SG"/>
          </a:p>
        </p:txBody>
      </p:sp>
      <p:sp>
        <p:nvSpPr>
          <p:cNvPr id="3" name="Subtitle 2">
            <a:extLst>
              <a:ext uri="{FF2B5EF4-FFF2-40B4-BE49-F238E27FC236}">
                <a16:creationId xmlns:a16="http://schemas.microsoft.com/office/drawing/2014/main" id="{D8DA6253-50DC-4EEC-9247-A31C8B648FE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SG"/>
          </a:p>
        </p:txBody>
      </p:sp>
      <p:sp>
        <p:nvSpPr>
          <p:cNvPr id="4" name="Date Placeholder 3">
            <a:extLst>
              <a:ext uri="{FF2B5EF4-FFF2-40B4-BE49-F238E27FC236}">
                <a16:creationId xmlns:a16="http://schemas.microsoft.com/office/drawing/2014/main" id="{A483FB1F-571A-4BF1-A386-A12FC5A8A8D4}"/>
              </a:ext>
            </a:extLst>
          </p:cNvPr>
          <p:cNvSpPr>
            <a:spLocks noGrp="1"/>
          </p:cNvSpPr>
          <p:nvPr>
            <p:ph type="dt" sz="half" idx="10"/>
          </p:nvPr>
        </p:nvSpPr>
        <p:spPr/>
        <p:txBody>
          <a:bodyPr/>
          <a:lstStyle/>
          <a:p>
            <a:fld id="{EA0C0817-A112-4847-8014-A94B7D2A4EA3}" type="datetime1">
              <a:rPr lang="en-US" smtClean="0"/>
              <a:t>3/2/2021</a:t>
            </a:fld>
            <a:endParaRPr lang="en-US" dirty="0"/>
          </a:p>
        </p:txBody>
      </p:sp>
      <p:sp>
        <p:nvSpPr>
          <p:cNvPr id="5" name="Footer Placeholder 4">
            <a:extLst>
              <a:ext uri="{FF2B5EF4-FFF2-40B4-BE49-F238E27FC236}">
                <a16:creationId xmlns:a16="http://schemas.microsoft.com/office/drawing/2014/main" id="{E62385ED-BEF4-4C82-9CF0-CB4431C08190}"/>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F05C18D-F26F-4611-B845-A3E93A72C37F}"/>
              </a:ext>
            </a:extLst>
          </p:cNvPr>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900609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698F6B-F260-4C61-A3E6-209A2E621ED6}"/>
              </a:ext>
            </a:extLst>
          </p:cNvPr>
          <p:cNvSpPr>
            <a:spLocks noGrp="1"/>
          </p:cNvSpPr>
          <p:nvPr>
            <p:ph type="title"/>
          </p:nvPr>
        </p:nvSpPr>
        <p:spPr/>
        <p:txBody>
          <a:bodyPr/>
          <a:lstStyle/>
          <a:p>
            <a:r>
              <a:rPr lang="en-US"/>
              <a:t>Click to edit Master title style</a:t>
            </a:r>
            <a:endParaRPr lang="en-SG"/>
          </a:p>
        </p:txBody>
      </p:sp>
      <p:sp>
        <p:nvSpPr>
          <p:cNvPr id="3" name="Vertical Text Placeholder 2">
            <a:extLst>
              <a:ext uri="{FF2B5EF4-FFF2-40B4-BE49-F238E27FC236}">
                <a16:creationId xmlns:a16="http://schemas.microsoft.com/office/drawing/2014/main" id="{418A8286-91EF-4E5C-9516-EE355061C6A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E1C86624-C4EE-4110-8974-0EEB59A200F8}"/>
              </a:ext>
            </a:extLst>
          </p:cNvPr>
          <p:cNvSpPr>
            <a:spLocks noGrp="1"/>
          </p:cNvSpPr>
          <p:nvPr>
            <p:ph type="dt" sz="half" idx="10"/>
          </p:nvPr>
        </p:nvSpPr>
        <p:spPr/>
        <p:txBody>
          <a:bodyPr/>
          <a:lstStyle/>
          <a:p>
            <a:fld id="{F6FA2B21-3FCD-4721-B95C-427943F61125}" type="datetime1">
              <a:rPr lang="en-US" smtClean="0"/>
              <a:t>3/2/2021</a:t>
            </a:fld>
            <a:endParaRPr lang="en-US" dirty="0"/>
          </a:p>
        </p:txBody>
      </p:sp>
      <p:sp>
        <p:nvSpPr>
          <p:cNvPr id="5" name="Footer Placeholder 4">
            <a:extLst>
              <a:ext uri="{FF2B5EF4-FFF2-40B4-BE49-F238E27FC236}">
                <a16:creationId xmlns:a16="http://schemas.microsoft.com/office/drawing/2014/main" id="{F97F6D0B-C1CD-4F3E-9422-6476C15C10E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6270F6A-4C8D-4CAD-8B8B-9565039DDB60}"/>
              </a:ext>
            </a:extLst>
          </p:cNvPr>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112163533"/>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F5A3BBE-FDF8-4C4B-A403-FA412361E57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SG"/>
          </a:p>
        </p:txBody>
      </p:sp>
      <p:sp>
        <p:nvSpPr>
          <p:cNvPr id="3" name="Vertical Text Placeholder 2">
            <a:extLst>
              <a:ext uri="{FF2B5EF4-FFF2-40B4-BE49-F238E27FC236}">
                <a16:creationId xmlns:a16="http://schemas.microsoft.com/office/drawing/2014/main" id="{C2C68BCF-D510-47D8-B633-7D637FF6FA9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82CE0831-2212-4600-83E8-2EC2F6048E8D}"/>
              </a:ext>
            </a:extLst>
          </p:cNvPr>
          <p:cNvSpPr>
            <a:spLocks noGrp="1"/>
          </p:cNvSpPr>
          <p:nvPr>
            <p:ph type="dt" sz="half" idx="10"/>
          </p:nvPr>
        </p:nvSpPr>
        <p:spPr/>
        <p:txBody>
          <a:bodyPr/>
          <a:lstStyle/>
          <a:p>
            <a:fld id="{F6FA2B21-3FCD-4721-B95C-427943F61125}" type="datetime1">
              <a:rPr lang="en-US" smtClean="0"/>
              <a:t>3/2/2021</a:t>
            </a:fld>
            <a:endParaRPr lang="en-US" dirty="0"/>
          </a:p>
        </p:txBody>
      </p:sp>
      <p:sp>
        <p:nvSpPr>
          <p:cNvPr id="5" name="Footer Placeholder 4">
            <a:extLst>
              <a:ext uri="{FF2B5EF4-FFF2-40B4-BE49-F238E27FC236}">
                <a16:creationId xmlns:a16="http://schemas.microsoft.com/office/drawing/2014/main" id="{5DA77880-A28D-4643-BD16-5ADFC7503A9B}"/>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2522698-BF5F-4333-8F5A-2685701F4B31}"/>
              </a:ext>
            </a:extLst>
          </p:cNvPr>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199970494"/>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87F6F0-2D47-46C5-8B60-997762D64701}"/>
              </a:ext>
            </a:extLst>
          </p:cNvPr>
          <p:cNvSpPr>
            <a:spLocks noGrp="1"/>
          </p:cNvSpPr>
          <p:nvPr>
            <p:ph type="title"/>
          </p:nvPr>
        </p:nvSpPr>
        <p:spPr/>
        <p:txBody>
          <a:bodyPr/>
          <a:lstStyle/>
          <a:p>
            <a:r>
              <a:rPr lang="en-US"/>
              <a:t>Click to edit Master title style</a:t>
            </a:r>
            <a:endParaRPr lang="en-SG"/>
          </a:p>
        </p:txBody>
      </p:sp>
      <p:sp>
        <p:nvSpPr>
          <p:cNvPr id="3" name="Content Placeholder 2">
            <a:extLst>
              <a:ext uri="{FF2B5EF4-FFF2-40B4-BE49-F238E27FC236}">
                <a16:creationId xmlns:a16="http://schemas.microsoft.com/office/drawing/2014/main" id="{DA1147AA-0CA5-466C-A256-0F8295ACEC6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2D0FCD9F-9B7C-4736-B9E4-BC2AE94E96C4}"/>
              </a:ext>
            </a:extLst>
          </p:cNvPr>
          <p:cNvSpPr>
            <a:spLocks noGrp="1"/>
          </p:cNvSpPr>
          <p:nvPr>
            <p:ph type="dt" sz="half" idx="10"/>
          </p:nvPr>
        </p:nvSpPr>
        <p:spPr/>
        <p:txBody>
          <a:bodyPr/>
          <a:lstStyle/>
          <a:p>
            <a:fld id="{7332B432-ACDA-4023-A761-2BAB76577B62}" type="datetime1">
              <a:rPr lang="en-US" smtClean="0"/>
              <a:t>3/2/2021</a:t>
            </a:fld>
            <a:endParaRPr lang="en-US" dirty="0"/>
          </a:p>
        </p:txBody>
      </p:sp>
      <p:sp>
        <p:nvSpPr>
          <p:cNvPr id="5" name="Footer Placeholder 4">
            <a:extLst>
              <a:ext uri="{FF2B5EF4-FFF2-40B4-BE49-F238E27FC236}">
                <a16:creationId xmlns:a16="http://schemas.microsoft.com/office/drawing/2014/main" id="{4B32A7A6-918B-4281-9CC5-1F74A75D293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6488489-E173-4C52-9A1D-0901680E93B8}"/>
              </a:ext>
            </a:extLst>
          </p:cNvPr>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6242786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C426DA-64DB-4E0A-9043-C1690986E1F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SG"/>
          </a:p>
        </p:txBody>
      </p:sp>
      <p:sp>
        <p:nvSpPr>
          <p:cNvPr id="3" name="Text Placeholder 2">
            <a:extLst>
              <a:ext uri="{FF2B5EF4-FFF2-40B4-BE49-F238E27FC236}">
                <a16:creationId xmlns:a16="http://schemas.microsoft.com/office/drawing/2014/main" id="{3C1A0D65-EBEA-45B6-8ABB-D7273659CE7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24F0B1E-26D8-4F1D-A826-395EE1FE7C0A}"/>
              </a:ext>
            </a:extLst>
          </p:cNvPr>
          <p:cNvSpPr>
            <a:spLocks noGrp="1"/>
          </p:cNvSpPr>
          <p:nvPr>
            <p:ph type="dt" sz="half" idx="10"/>
          </p:nvPr>
        </p:nvSpPr>
        <p:spPr/>
        <p:txBody>
          <a:bodyPr/>
          <a:lstStyle/>
          <a:p>
            <a:fld id="{D9C646AA-F36E-4540-911D-FFFC0A0EF24A}" type="datetime1">
              <a:rPr lang="en-US" smtClean="0"/>
              <a:t>3/2/2021</a:t>
            </a:fld>
            <a:endParaRPr lang="en-US" dirty="0"/>
          </a:p>
        </p:txBody>
      </p:sp>
      <p:sp>
        <p:nvSpPr>
          <p:cNvPr id="5" name="Footer Placeholder 4">
            <a:extLst>
              <a:ext uri="{FF2B5EF4-FFF2-40B4-BE49-F238E27FC236}">
                <a16:creationId xmlns:a16="http://schemas.microsoft.com/office/drawing/2014/main" id="{F69C10BD-57CF-495A-9517-65E38754B03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1F7BEA7-F685-4CC7-B2EB-D0D851FD29A6}"/>
              </a:ext>
            </a:extLst>
          </p:cNvPr>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8952942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C07A20-0BF8-4D5D-B83E-270386DE68A1}"/>
              </a:ext>
            </a:extLst>
          </p:cNvPr>
          <p:cNvSpPr>
            <a:spLocks noGrp="1"/>
          </p:cNvSpPr>
          <p:nvPr>
            <p:ph type="title"/>
          </p:nvPr>
        </p:nvSpPr>
        <p:spPr/>
        <p:txBody>
          <a:bodyPr/>
          <a:lstStyle/>
          <a:p>
            <a:r>
              <a:rPr lang="en-US"/>
              <a:t>Click to edit Master title style</a:t>
            </a:r>
            <a:endParaRPr lang="en-SG"/>
          </a:p>
        </p:txBody>
      </p:sp>
      <p:sp>
        <p:nvSpPr>
          <p:cNvPr id="3" name="Content Placeholder 2">
            <a:extLst>
              <a:ext uri="{FF2B5EF4-FFF2-40B4-BE49-F238E27FC236}">
                <a16:creationId xmlns:a16="http://schemas.microsoft.com/office/drawing/2014/main" id="{48EEF5F0-7D8D-42A3-AB7D-4EBDC340FB0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Content Placeholder 3">
            <a:extLst>
              <a:ext uri="{FF2B5EF4-FFF2-40B4-BE49-F238E27FC236}">
                <a16:creationId xmlns:a16="http://schemas.microsoft.com/office/drawing/2014/main" id="{28FE8F5F-12C0-48CC-8E63-7B4E506F750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Date Placeholder 4">
            <a:extLst>
              <a:ext uri="{FF2B5EF4-FFF2-40B4-BE49-F238E27FC236}">
                <a16:creationId xmlns:a16="http://schemas.microsoft.com/office/drawing/2014/main" id="{4CB92AC8-544E-4AE5-A6DD-740F72E956A2}"/>
              </a:ext>
            </a:extLst>
          </p:cNvPr>
          <p:cNvSpPr>
            <a:spLocks noGrp="1"/>
          </p:cNvSpPr>
          <p:nvPr>
            <p:ph type="dt" sz="half" idx="10"/>
          </p:nvPr>
        </p:nvSpPr>
        <p:spPr/>
        <p:txBody>
          <a:bodyPr/>
          <a:lstStyle/>
          <a:p>
            <a:fld id="{69186D26-FA5F-4637-B602-B7C2DC34CFD4}" type="datetime1">
              <a:rPr lang="en-US" smtClean="0"/>
              <a:t>3/2/2021</a:t>
            </a:fld>
            <a:endParaRPr lang="en-US" dirty="0"/>
          </a:p>
        </p:txBody>
      </p:sp>
      <p:sp>
        <p:nvSpPr>
          <p:cNvPr id="6" name="Footer Placeholder 5">
            <a:extLst>
              <a:ext uri="{FF2B5EF4-FFF2-40B4-BE49-F238E27FC236}">
                <a16:creationId xmlns:a16="http://schemas.microsoft.com/office/drawing/2014/main" id="{D7BA8E8C-561C-49A5-A8B8-1CE12A94D9F6}"/>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B04B9B03-C1A4-40F3-97E6-A3EAEF59920F}"/>
              </a:ext>
            </a:extLst>
          </p:cNvPr>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9431470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D5C67E-7033-44B2-8795-531DFF85CC8D}"/>
              </a:ext>
            </a:extLst>
          </p:cNvPr>
          <p:cNvSpPr>
            <a:spLocks noGrp="1"/>
          </p:cNvSpPr>
          <p:nvPr>
            <p:ph type="title"/>
          </p:nvPr>
        </p:nvSpPr>
        <p:spPr>
          <a:xfrm>
            <a:off x="839788" y="365125"/>
            <a:ext cx="10515600" cy="1325563"/>
          </a:xfrm>
        </p:spPr>
        <p:txBody>
          <a:bodyPr/>
          <a:lstStyle/>
          <a:p>
            <a:r>
              <a:rPr lang="en-US"/>
              <a:t>Click to edit Master title style</a:t>
            </a:r>
            <a:endParaRPr lang="en-SG"/>
          </a:p>
        </p:txBody>
      </p:sp>
      <p:sp>
        <p:nvSpPr>
          <p:cNvPr id="3" name="Text Placeholder 2">
            <a:extLst>
              <a:ext uri="{FF2B5EF4-FFF2-40B4-BE49-F238E27FC236}">
                <a16:creationId xmlns:a16="http://schemas.microsoft.com/office/drawing/2014/main" id="{DDAA8109-498F-48FD-B048-500FA597FBA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252CEB7-FA45-45E7-8CF4-0BCF053E45E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Text Placeholder 4">
            <a:extLst>
              <a:ext uri="{FF2B5EF4-FFF2-40B4-BE49-F238E27FC236}">
                <a16:creationId xmlns:a16="http://schemas.microsoft.com/office/drawing/2014/main" id="{4B9841F9-1664-477A-9BE8-F63157064EC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250C97C-5441-4ECB-91E5-ECA19E7DCC6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7" name="Date Placeholder 6">
            <a:extLst>
              <a:ext uri="{FF2B5EF4-FFF2-40B4-BE49-F238E27FC236}">
                <a16:creationId xmlns:a16="http://schemas.microsoft.com/office/drawing/2014/main" id="{9E5AAC7B-1CC9-42B2-9A8C-36E1C87A609B}"/>
              </a:ext>
            </a:extLst>
          </p:cNvPr>
          <p:cNvSpPr>
            <a:spLocks noGrp="1"/>
          </p:cNvSpPr>
          <p:nvPr>
            <p:ph type="dt" sz="half" idx="10"/>
          </p:nvPr>
        </p:nvSpPr>
        <p:spPr/>
        <p:txBody>
          <a:bodyPr/>
          <a:lstStyle/>
          <a:p>
            <a:fld id="{8A7F15D8-96D1-4781-BC50-CA8A088B2FE4}" type="datetime1">
              <a:rPr lang="en-US" smtClean="0"/>
              <a:t>3/2/2021</a:t>
            </a:fld>
            <a:endParaRPr lang="en-US" dirty="0"/>
          </a:p>
        </p:txBody>
      </p:sp>
      <p:sp>
        <p:nvSpPr>
          <p:cNvPr id="8" name="Footer Placeholder 7">
            <a:extLst>
              <a:ext uri="{FF2B5EF4-FFF2-40B4-BE49-F238E27FC236}">
                <a16:creationId xmlns:a16="http://schemas.microsoft.com/office/drawing/2014/main" id="{3CD5094A-3BF4-4CD7-A5D8-CEEFAF2C0355}"/>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1985B409-1154-489E-8E63-DEA1A5052661}"/>
              </a:ext>
            </a:extLst>
          </p:cNvPr>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5472399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8BC645-06A8-4AEC-B0EF-7D082D83586B}"/>
              </a:ext>
            </a:extLst>
          </p:cNvPr>
          <p:cNvSpPr>
            <a:spLocks noGrp="1"/>
          </p:cNvSpPr>
          <p:nvPr>
            <p:ph type="title"/>
          </p:nvPr>
        </p:nvSpPr>
        <p:spPr/>
        <p:txBody>
          <a:bodyPr/>
          <a:lstStyle/>
          <a:p>
            <a:r>
              <a:rPr lang="en-US"/>
              <a:t>Click to edit Master title style</a:t>
            </a:r>
            <a:endParaRPr lang="en-SG"/>
          </a:p>
        </p:txBody>
      </p:sp>
      <p:sp>
        <p:nvSpPr>
          <p:cNvPr id="3" name="Date Placeholder 2">
            <a:extLst>
              <a:ext uri="{FF2B5EF4-FFF2-40B4-BE49-F238E27FC236}">
                <a16:creationId xmlns:a16="http://schemas.microsoft.com/office/drawing/2014/main" id="{370E8909-267A-4138-9975-6FD846855DFF}"/>
              </a:ext>
            </a:extLst>
          </p:cNvPr>
          <p:cNvSpPr>
            <a:spLocks noGrp="1"/>
          </p:cNvSpPr>
          <p:nvPr>
            <p:ph type="dt" sz="half" idx="10"/>
          </p:nvPr>
        </p:nvSpPr>
        <p:spPr/>
        <p:txBody>
          <a:bodyPr/>
          <a:lstStyle/>
          <a:p>
            <a:fld id="{F9A96C99-B8F8-4528-BD05-0E16E943DC09}" type="datetime1">
              <a:rPr lang="en-US" smtClean="0"/>
              <a:t>3/2/2021</a:t>
            </a:fld>
            <a:endParaRPr lang="en-US" dirty="0"/>
          </a:p>
        </p:txBody>
      </p:sp>
      <p:sp>
        <p:nvSpPr>
          <p:cNvPr id="4" name="Footer Placeholder 3">
            <a:extLst>
              <a:ext uri="{FF2B5EF4-FFF2-40B4-BE49-F238E27FC236}">
                <a16:creationId xmlns:a16="http://schemas.microsoft.com/office/drawing/2014/main" id="{DE63CB57-B056-46F2-8B86-E2F61D93F92E}"/>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18549DF2-5A76-426B-978E-E9E64A99CEFA}"/>
              </a:ext>
            </a:extLst>
          </p:cNvPr>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1466675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4850CA8-BF06-4340-9953-9478117A60F0}"/>
              </a:ext>
            </a:extLst>
          </p:cNvPr>
          <p:cNvSpPr>
            <a:spLocks noGrp="1"/>
          </p:cNvSpPr>
          <p:nvPr>
            <p:ph type="dt" sz="half" idx="10"/>
          </p:nvPr>
        </p:nvSpPr>
        <p:spPr/>
        <p:txBody>
          <a:bodyPr/>
          <a:lstStyle/>
          <a:p>
            <a:fld id="{03636942-C211-4B28-8DBD-C953E00AF71B}" type="datetime1">
              <a:rPr lang="en-US" smtClean="0"/>
              <a:t>3/2/2021</a:t>
            </a:fld>
            <a:endParaRPr lang="en-US" dirty="0"/>
          </a:p>
        </p:txBody>
      </p:sp>
      <p:sp>
        <p:nvSpPr>
          <p:cNvPr id="3" name="Footer Placeholder 2">
            <a:extLst>
              <a:ext uri="{FF2B5EF4-FFF2-40B4-BE49-F238E27FC236}">
                <a16:creationId xmlns:a16="http://schemas.microsoft.com/office/drawing/2014/main" id="{AF74AA3B-2D18-423E-8704-CE2B6416CC33}"/>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E476E1DC-EB7A-4C9D-871E-62C7A7C41AA3}"/>
              </a:ext>
            </a:extLst>
          </p:cNvPr>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5744548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CD5BD-77E4-4ED8-AE3A-A575269D9CA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SG"/>
          </a:p>
        </p:txBody>
      </p:sp>
      <p:sp>
        <p:nvSpPr>
          <p:cNvPr id="3" name="Content Placeholder 2">
            <a:extLst>
              <a:ext uri="{FF2B5EF4-FFF2-40B4-BE49-F238E27FC236}">
                <a16:creationId xmlns:a16="http://schemas.microsoft.com/office/drawing/2014/main" id="{B2CA6DCE-1E4C-48DF-BDDD-A1AE54EA98D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Text Placeholder 3">
            <a:extLst>
              <a:ext uri="{FF2B5EF4-FFF2-40B4-BE49-F238E27FC236}">
                <a16:creationId xmlns:a16="http://schemas.microsoft.com/office/drawing/2014/main" id="{AD887E15-A2A1-4F23-BD36-A6E9E77AFF5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A48A55E-1C0A-4CEA-BF69-18D3635A5356}"/>
              </a:ext>
            </a:extLst>
          </p:cNvPr>
          <p:cNvSpPr>
            <a:spLocks noGrp="1"/>
          </p:cNvSpPr>
          <p:nvPr>
            <p:ph type="dt" sz="half" idx="10"/>
          </p:nvPr>
        </p:nvSpPr>
        <p:spPr/>
        <p:txBody>
          <a:bodyPr/>
          <a:lstStyle/>
          <a:p>
            <a:fld id="{7E8D12A6-918A-48BD-8CB9-CA713993B0EA}" type="datetime1">
              <a:rPr lang="en-US" smtClean="0"/>
              <a:t>3/2/2021</a:t>
            </a:fld>
            <a:endParaRPr lang="en-US" dirty="0"/>
          </a:p>
        </p:txBody>
      </p:sp>
      <p:sp>
        <p:nvSpPr>
          <p:cNvPr id="6" name="Footer Placeholder 5">
            <a:extLst>
              <a:ext uri="{FF2B5EF4-FFF2-40B4-BE49-F238E27FC236}">
                <a16:creationId xmlns:a16="http://schemas.microsoft.com/office/drawing/2014/main" id="{5C1FE089-2497-4999-9EE9-59D1F00DC53B}"/>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17F316F-5972-428F-A4FE-1719DD1DD173}"/>
              </a:ext>
            </a:extLst>
          </p:cNvPr>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7482877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78261F-614F-4AD8-8E4A-5CCD9ECCBDF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SG"/>
          </a:p>
        </p:txBody>
      </p:sp>
      <p:sp>
        <p:nvSpPr>
          <p:cNvPr id="3" name="Picture Placeholder 2">
            <a:extLst>
              <a:ext uri="{FF2B5EF4-FFF2-40B4-BE49-F238E27FC236}">
                <a16:creationId xmlns:a16="http://schemas.microsoft.com/office/drawing/2014/main" id="{4A81F6CB-6B29-408C-83A3-07942B656A1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SG"/>
          </a:p>
        </p:txBody>
      </p:sp>
      <p:sp>
        <p:nvSpPr>
          <p:cNvPr id="4" name="Text Placeholder 3">
            <a:extLst>
              <a:ext uri="{FF2B5EF4-FFF2-40B4-BE49-F238E27FC236}">
                <a16:creationId xmlns:a16="http://schemas.microsoft.com/office/drawing/2014/main" id="{43C4A52E-AABE-4327-9C01-C246AE02832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BC3EEC5-EFFC-4FD0-B0B5-29ECBA172899}"/>
              </a:ext>
            </a:extLst>
          </p:cNvPr>
          <p:cNvSpPr>
            <a:spLocks noGrp="1"/>
          </p:cNvSpPr>
          <p:nvPr>
            <p:ph type="dt" sz="half" idx="10"/>
          </p:nvPr>
        </p:nvSpPr>
        <p:spPr/>
        <p:txBody>
          <a:bodyPr/>
          <a:lstStyle/>
          <a:p>
            <a:fld id="{E778CE86-875F-4587-BCF6-FA054AFC0D53}" type="datetime1">
              <a:rPr lang="en-US" smtClean="0"/>
              <a:pPr/>
              <a:t>3/2/2021</a:t>
            </a:fld>
            <a:endParaRPr lang="en-US" dirty="0"/>
          </a:p>
        </p:txBody>
      </p:sp>
      <p:sp>
        <p:nvSpPr>
          <p:cNvPr id="6" name="Footer Placeholder 5">
            <a:extLst>
              <a:ext uri="{FF2B5EF4-FFF2-40B4-BE49-F238E27FC236}">
                <a16:creationId xmlns:a16="http://schemas.microsoft.com/office/drawing/2014/main" id="{C4957CF6-906D-46FE-9939-E05BAF317413}"/>
              </a:ext>
            </a:extLst>
          </p:cNvPr>
          <p:cNvSpPr>
            <a:spLocks noGrp="1"/>
          </p:cNvSpPr>
          <p:nvPr>
            <p:ph type="ftr" sz="quarter" idx="11"/>
          </p:nvPr>
        </p:nvSpPr>
        <p:spPr/>
        <p:txBody>
          <a:bodyPr/>
          <a:lstStyle/>
          <a:p>
            <a:pPr algn="l"/>
            <a:endParaRPr lang="en-US" dirty="0"/>
          </a:p>
        </p:txBody>
      </p:sp>
      <p:sp>
        <p:nvSpPr>
          <p:cNvPr id="7" name="Slide Number Placeholder 6">
            <a:extLst>
              <a:ext uri="{FF2B5EF4-FFF2-40B4-BE49-F238E27FC236}">
                <a16:creationId xmlns:a16="http://schemas.microsoft.com/office/drawing/2014/main" id="{98E024A7-39E9-4136-99DF-6224C1BB30F8}"/>
              </a:ext>
            </a:extLst>
          </p:cNvPr>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516459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51DF637-F630-4481-8F12-6AD1275C8AD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SG"/>
          </a:p>
        </p:txBody>
      </p:sp>
      <p:sp>
        <p:nvSpPr>
          <p:cNvPr id="3" name="Text Placeholder 2">
            <a:extLst>
              <a:ext uri="{FF2B5EF4-FFF2-40B4-BE49-F238E27FC236}">
                <a16:creationId xmlns:a16="http://schemas.microsoft.com/office/drawing/2014/main" id="{69C8310C-205F-4551-ADF2-42700F4E65E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C5A4AC3D-9D94-4FB3-996C-8B8559F3AB2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6FA2B21-3FCD-4721-B95C-427943F61125}" type="datetime1">
              <a:rPr lang="en-US" smtClean="0"/>
              <a:t>3/2/2021</a:t>
            </a:fld>
            <a:endParaRPr lang="en-US" dirty="0"/>
          </a:p>
        </p:txBody>
      </p:sp>
      <p:sp>
        <p:nvSpPr>
          <p:cNvPr id="5" name="Footer Placeholder 4">
            <a:extLst>
              <a:ext uri="{FF2B5EF4-FFF2-40B4-BE49-F238E27FC236}">
                <a16:creationId xmlns:a16="http://schemas.microsoft.com/office/drawing/2014/main" id="{529475B2-BCDE-42AD-A3FC-7B68B216434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F5ECBC54-B7F1-415C-AA97-DEC1D758796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391363321"/>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e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0.jpe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2.jpe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0.jpe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0.jpe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2.jpe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2.jpe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0.jpe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2.jpe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2.jpe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7" Type="http://schemas.openxmlformats.org/officeDocument/2006/relationships/image" Target="../media/image7.jpeg"/><Relationship Id="rId2" Type="http://schemas.openxmlformats.org/officeDocument/2006/relationships/image" Target="../media/image2.jpeg"/><Relationship Id="rId1" Type="http://schemas.openxmlformats.org/officeDocument/2006/relationships/slideLayout" Target="../slideLayouts/slideLayout6.xml"/><Relationship Id="rId6" Type="http://schemas.openxmlformats.org/officeDocument/2006/relationships/image" Target="../media/image6.jpeg"/><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jpe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2.jpeg"/><Relationship Id="rId1" Type="http://schemas.openxmlformats.org/officeDocument/2006/relationships/slideLayout" Target="../slideLayouts/slideLayout6.xml"/><Relationship Id="rId5" Type="http://schemas.openxmlformats.org/officeDocument/2006/relationships/image" Target="../media/image35.png"/><Relationship Id="rId4" Type="http://schemas.openxmlformats.org/officeDocument/2006/relationships/image" Target="../media/image15.jpeg"/></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2.jpeg"/><Relationship Id="rId1" Type="http://schemas.openxmlformats.org/officeDocument/2006/relationships/slideLayout" Target="../slideLayouts/slideLayout6.xml"/><Relationship Id="rId5" Type="http://schemas.openxmlformats.org/officeDocument/2006/relationships/image" Target="../media/image37.png"/><Relationship Id="rId4" Type="http://schemas.openxmlformats.org/officeDocument/2006/relationships/image" Target="../media/image33.jpeg"/></Relationships>
</file>

<file path=ppt/slides/_rels/slide23.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2.jpeg"/><Relationship Id="rId1" Type="http://schemas.openxmlformats.org/officeDocument/2006/relationships/slideLayout" Target="../slideLayouts/slideLayout6.xml"/><Relationship Id="rId5" Type="http://schemas.openxmlformats.org/officeDocument/2006/relationships/image" Target="../media/image39.png"/><Relationship Id="rId4" Type="http://schemas.openxmlformats.org/officeDocument/2006/relationships/image" Target="../media/image38.png"/></Relationships>
</file>

<file path=ppt/slides/_rels/slide24.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2.jpeg"/><Relationship Id="rId1" Type="http://schemas.openxmlformats.org/officeDocument/2006/relationships/slideLayout" Target="../slideLayouts/slideLayout6.xml"/><Relationship Id="rId5" Type="http://schemas.openxmlformats.org/officeDocument/2006/relationships/image" Target="../media/image41.png"/><Relationship Id="rId4" Type="http://schemas.openxmlformats.org/officeDocument/2006/relationships/image" Target="../media/image40.png"/></Relationships>
</file>

<file path=ppt/slides/_rels/slide2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2.jpeg"/><Relationship Id="rId1" Type="http://schemas.openxmlformats.org/officeDocument/2006/relationships/slideLayout" Target="../slideLayouts/slideLayout6.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33.jpeg"/></Relationships>
</file>

<file path=ppt/slides/_rels/slide2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2.jpeg"/><Relationship Id="rId1" Type="http://schemas.openxmlformats.org/officeDocument/2006/relationships/slideLayout" Target="../slideLayouts/slideLayout6.xml"/><Relationship Id="rId5" Type="http://schemas.openxmlformats.org/officeDocument/2006/relationships/image" Target="../media/image33.jpeg"/><Relationship Id="rId4" Type="http://schemas.openxmlformats.org/officeDocument/2006/relationships/image" Target="../media/image42.png"/></Relationships>
</file>

<file path=ppt/slides/_rels/slide27.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2.jpeg"/><Relationship Id="rId1" Type="http://schemas.openxmlformats.org/officeDocument/2006/relationships/slideLayout" Target="../slideLayouts/slideLayout6.xml"/><Relationship Id="rId4" Type="http://schemas.openxmlformats.org/officeDocument/2006/relationships/image" Target="../media/image46.png"/></Relationships>
</file>

<file path=ppt/slides/_rels/slide2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20.jpeg"/><Relationship Id="rId1" Type="http://schemas.openxmlformats.org/officeDocument/2006/relationships/slideLayout" Target="../slideLayouts/slideLayout6.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15.jpeg"/></Relationships>
</file>

<file path=ppt/slides/_rels/slide2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11.jpe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image" Target="../media/image11.jpeg"/><Relationship Id="rId1" Type="http://schemas.openxmlformats.org/officeDocument/2006/relationships/slideLayout" Target="../slideLayouts/slideLayout6.xml"/><Relationship Id="rId6" Type="http://schemas.openxmlformats.org/officeDocument/2006/relationships/image" Target="../media/image54.png"/><Relationship Id="rId5" Type="http://schemas.openxmlformats.org/officeDocument/2006/relationships/image" Target="../media/image53.png"/><Relationship Id="rId10" Type="http://schemas.openxmlformats.org/officeDocument/2006/relationships/image" Target="../media/image58.png"/><Relationship Id="rId4" Type="http://schemas.openxmlformats.org/officeDocument/2006/relationships/image" Target="../media/image52.png"/><Relationship Id="rId9" Type="http://schemas.openxmlformats.org/officeDocument/2006/relationships/image" Target="../media/image57.png"/></Relationships>
</file>

<file path=ppt/slides/_rels/slide31.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image" Target="../media/image11.jpeg"/><Relationship Id="rId1" Type="http://schemas.openxmlformats.org/officeDocument/2006/relationships/slideLayout" Target="../slideLayouts/slideLayout6.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 Id="rId9" Type="http://schemas.openxmlformats.org/officeDocument/2006/relationships/image" Target="../media/image65.png"/></Relationships>
</file>

<file path=ppt/slides/_rels/slide32.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66.png"/><Relationship Id="rId7" Type="http://schemas.openxmlformats.org/officeDocument/2006/relationships/image" Target="../media/image70.png"/><Relationship Id="rId2" Type="http://schemas.openxmlformats.org/officeDocument/2006/relationships/image" Target="../media/image11.jpeg"/><Relationship Id="rId1" Type="http://schemas.openxmlformats.org/officeDocument/2006/relationships/slideLayout" Target="../slideLayouts/slideLayout6.xml"/><Relationship Id="rId6" Type="http://schemas.openxmlformats.org/officeDocument/2006/relationships/image" Target="../media/image69.png"/><Relationship Id="rId5" Type="http://schemas.openxmlformats.org/officeDocument/2006/relationships/image" Target="../media/image68.png"/><Relationship Id="rId10" Type="http://schemas.openxmlformats.org/officeDocument/2006/relationships/image" Target="../media/image73.png"/><Relationship Id="rId4" Type="http://schemas.openxmlformats.org/officeDocument/2006/relationships/image" Target="../media/image67.png"/><Relationship Id="rId9" Type="http://schemas.openxmlformats.org/officeDocument/2006/relationships/image" Target="../media/image72.png"/></Relationships>
</file>

<file path=ppt/slides/_rels/slide33.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image" Target="../media/image74.png"/><Relationship Id="rId7" Type="http://schemas.openxmlformats.org/officeDocument/2006/relationships/image" Target="../media/image78.png"/><Relationship Id="rId2" Type="http://schemas.openxmlformats.org/officeDocument/2006/relationships/image" Target="../media/image11.jpeg"/><Relationship Id="rId1" Type="http://schemas.openxmlformats.org/officeDocument/2006/relationships/slideLayout" Target="../slideLayouts/slideLayout6.xml"/><Relationship Id="rId6" Type="http://schemas.openxmlformats.org/officeDocument/2006/relationships/image" Target="../media/image77.png"/><Relationship Id="rId5" Type="http://schemas.openxmlformats.org/officeDocument/2006/relationships/image" Target="../media/image76.png"/><Relationship Id="rId10" Type="http://schemas.openxmlformats.org/officeDocument/2006/relationships/image" Target="../media/image81.png"/><Relationship Id="rId4" Type="http://schemas.openxmlformats.org/officeDocument/2006/relationships/image" Target="../media/image75.png"/><Relationship Id="rId9" Type="http://schemas.openxmlformats.org/officeDocument/2006/relationships/image" Target="../media/image80.png"/></Relationships>
</file>

<file path=ppt/slides/_rels/slide34.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image" Target="../media/image82.png"/><Relationship Id="rId7" Type="http://schemas.openxmlformats.org/officeDocument/2006/relationships/image" Target="../media/image86.png"/><Relationship Id="rId2" Type="http://schemas.openxmlformats.org/officeDocument/2006/relationships/image" Target="../media/image11.jpeg"/><Relationship Id="rId1" Type="http://schemas.openxmlformats.org/officeDocument/2006/relationships/slideLayout" Target="../slideLayouts/slideLayout6.xml"/><Relationship Id="rId6" Type="http://schemas.openxmlformats.org/officeDocument/2006/relationships/image" Target="../media/image85.png"/><Relationship Id="rId5" Type="http://schemas.openxmlformats.org/officeDocument/2006/relationships/image" Target="../media/image84.png"/><Relationship Id="rId10" Type="http://schemas.openxmlformats.org/officeDocument/2006/relationships/image" Target="../media/image89.png"/><Relationship Id="rId4" Type="http://schemas.openxmlformats.org/officeDocument/2006/relationships/image" Target="../media/image83.png"/><Relationship Id="rId9" Type="http://schemas.openxmlformats.org/officeDocument/2006/relationships/image" Target="../media/image88.png"/></Relationships>
</file>

<file path=ppt/slides/_rels/slide35.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image" Target="../media/image75.png"/><Relationship Id="rId7" Type="http://schemas.openxmlformats.org/officeDocument/2006/relationships/image" Target="../media/image79.png"/><Relationship Id="rId2" Type="http://schemas.openxmlformats.org/officeDocument/2006/relationships/image" Target="../media/image11.jpeg"/><Relationship Id="rId1" Type="http://schemas.openxmlformats.org/officeDocument/2006/relationships/slideLayout" Target="../slideLayouts/slideLayout6.xml"/><Relationship Id="rId6" Type="http://schemas.openxmlformats.org/officeDocument/2006/relationships/image" Target="../media/image78.png"/><Relationship Id="rId11" Type="http://schemas.openxmlformats.org/officeDocument/2006/relationships/image" Target="../media/image91.png"/><Relationship Id="rId5" Type="http://schemas.openxmlformats.org/officeDocument/2006/relationships/image" Target="../media/image77.png"/><Relationship Id="rId10" Type="http://schemas.openxmlformats.org/officeDocument/2006/relationships/image" Target="../media/image90.png"/><Relationship Id="rId4" Type="http://schemas.openxmlformats.org/officeDocument/2006/relationships/image" Target="../media/image76.png"/><Relationship Id="rId9" Type="http://schemas.openxmlformats.org/officeDocument/2006/relationships/image" Target="../media/image81.png"/></Relationships>
</file>

<file path=ppt/slides/_rels/slide36.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image" Target="../media/image92.png"/><Relationship Id="rId7" Type="http://schemas.openxmlformats.org/officeDocument/2006/relationships/image" Target="../media/image96.png"/><Relationship Id="rId2" Type="http://schemas.openxmlformats.org/officeDocument/2006/relationships/image" Target="../media/image11.jpeg"/><Relationship Id="rId1" Type="http://schemas.openxmlformats.org/officeDocument/2006/relationships/slideLayout" Target="../slideLayouts/slideLayout6.xml"/><Relationship Id="rId6" Type="http://schemas.openxmlformats.org/officeDocument/2006/relationships/image" Target="../media/image95.png"/><Relationship Id="rId5" Type="http://schemas.openxmlformats.org/officeDocument/2006/relationships/image" Target="../media/image94.png"/><Relationship Id="rId10" Type="http://schemas.openxmlformats.org/officeDocument/2006/relationships/image" Target="../media/image99.png"/><Relationship Id="rId4" Type="http://schemas.openxmlformats.org/officeDocument/2006/relationships/image" Target="../media/image93.png"/><Relationship Id="rId9" Type="http://schemas.openxmlformats.org/officeDocument/2006/relationships/image" Target="../media/image98.png"/></Relationships>
</file>

<file path=ppt/slides/_rels/slide37.xml.rels><?xml version="1.0" encoding="UTF-8" standalone="yes"?>
<Relationships xmlns="http://schemas.openxmlformats.org/package/2006/relationships"><Relationship Id="rId8" Type="http://schemas.openxmlformats.org/officeDocument/2006/relationships/image" Target="../media/image105.png"/><Relationship Id="rId3" Type="http://schemas.openxmlformats.org/officeDocument/2006/relationships/image" Target="../media/image100.png"/><Relationship Id="rId7" Type="http://schemas.openxmlformats.org/officeDocument/2006/relationships/image" Target="../media/image104.png"/><Relationship Id="rId2" Type="http://schemas.openxmlformats.org/officeDocument/2006/relationships/image" Target="../media/image11.jpeg"/><Relationship Id="rId1" Type="http://schemas.openxmlformats.org/officeDocument/2006/relationships/slideLayout" Target="../slideLayouts/slideLayout6.xml"/><Relationship Id="rId6" Type="http://schemas.openxmlformats.org/officeDocument/2006/relationships/image" Target="../media/image103.png"/><Relationship Id="rId5" Type="http://schemas.openxmlformats.org/officeDocument/2006/relationships/image" Target="../media/image102.png"/><Relationship Id="rId10" Type="http://schemas.openxmlformats.org/officeDocument/2006/relationships/image" Target="../media/image107.png"/><Relationship Id="rId4" Type="http://schemas.openxmlformats.org/officeDocument/2006/relationships/image" Target="../media/image101.png"/><Relationship Id="rId9" Type="http://schemas.openxmlformats.org/officeDocument/2006/relationships/image" Target="../media/image106.png"/></Relationships>
</file>

<file path=ppt/slides/_rels/slide38.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1.jpeg"/><Relationship Id="rId1" Type="http://schemas.openxmlformats.org/officeDocument/2006/relationships/slideLayout" Target="../slideLayouts/slideLayout6.xml"/><Relationship Id="rId4" Type="http://schemas.openxmlformats.org/officeDocument/2006/relationships/image" Target="../media/image109.png"/></Relationships>
</file>

<file path=ppt/slides/_rels/slide39.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jpeg"/><Relationship Id="rId1" Type="http://schemas.openxmlformats.org/officeDocument/2006/relationships/slideLayout" Target="../slideLayouts/slideLayout6.xml"/><Relationship Id="rId4" Type="http://schemas.openxmlformats.org/officeDocument/2006/relationships/image" Target="../media/image112.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113.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6.xml"/><Relationship Id="rId4" Type="http://schemas.openxmlformats.org/officeDocument/2006/relationships/image" Target="../media/image13.jpeg"/></Relationships>
</file>

<file path=ppt/slides/_rels/slide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Layout" Target="../slideLayouts/slideLayout6.xml"/><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5.jpeg"/><Relationship Id="rId1" Type="http://schemas.openxmlformats.org/officeDocument/2006/relationships/slideLayout" Target="../slideLayouts/slideLayout6.xml"/><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bstract image">
            <a:extLst>
              <a:ext uri="{FF2B5EF4-FFF2-40B4-BE49-F238E27FC236}">
                <a16:creationId xmlns:a16="http://schemas.microsoft.com/office/drawing/2014/main" id="{8045422F-7258-40AC-BD2E-2469AA448922}"/>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20" y="10"/>
            <a:ext cx="12191980" cy="6857990"/>
          </a:xfrm>
          <a:prstGeom prst="rect">
            <a:avLst/>
          </a:prstGeom>
          <a:ln>
            <a:solidFill>
              <a:schemeClr val="accent5">
                <a:lumMod val="75000"/>
              </a:schemeClr>
            </a:solidFill>
          </a:ln>
        </p:spPr>
      </p:pic>
      <p:sp>
        <p:nvSpPr>
          <p:cNvPr id="4" name="Rectangle 3">
            <a:extLst>
              <a:ext uri="{FF2B5EF4-FFF2-40B4-BE49-F238E27FC236}">
                <a16:creationId xmlns:a16="http://schemas.microsoft.com/office/drawing/2014/main" id="{E88CAEB6-8101-44A1-8BD9-C0CC6FAB7435}"/>
              </a:ext>
            </a:extLst>
          </p:cNvPr>
          <p:cNvSpPr/>
          <p:nvPr/>
        </p:nvSpPr>
        <p:spPr>
          <a:xfrm>
            <a:off x="7077074" y="2133599"/>
            <a:ext cx="4324350" cy="2514601"/>
          </a:xfrm>
          <a:prstGeom prst="rect">
            <a:avLst/>
          </a:prstGeom>
          <a:solidFill>
            <a:schemeClr val="accent5">
              <a:lumMod val="40000"/>
              <a:lumOff val="6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dirty="0"/>
          </a:p>
        </p:txBody>
      </p:sp>
      <p:sp>
        <p:nvSpPr>
          <p:cNvPr id="5" name="TextBox 4">
            <a:extLst>
              <a:ext uri="{FF2B5EF4-FFF2-40B4-BE49-F238E27FC236}">
                <a16:creationId xmlns:a16="http://schemas.microsoft.com/office/drawing/2014/main" id="{9A7BF21B-ED9E-45CB-9ECA-8B440ABB682E}"/>
              </a:ext>
            </a:extLst>
          </p:cNvPr>
          <p:cNvSpPr txBox="1"/>
          <p:nvPr/>
        </p:nvSpPr>
        <p:spPr>
          <a:xfrm>
            <a:off x="7077074" y="2390923"/>
            <a:ext cx="4086225" cy="1323439"/>
          </a:xfrm>
          <a:prstGeom prst="rect">
            <a:avLst/>
          </a:prstGeom>
          <a:noFill/>
        </p:spPr>
        <p:txBody>
          <a:bodyPr wrap="square" rtlCol="0">
            <a:spAutoFit/>
          </a:bodyPr>
          <a:lstStyle/>
          <a:p>
            <a:pPr algn="ctr"/>
            <a:r>
              <a:rPr lang="en-SG" sz="4000" dirty="0">
                <a:solidFill>
                  <a:schemeClr val="bg1"/>
                </a:solidFill>
                <a:latin typeface="Bernard MT Condensed" panose="02050806060905020404" pitchFamily="18" charset="0"/>
                <a:cs typeface="Arial" panose="020B0604020202020204" pitchFamily="34" charset="0"/>
              </a:rPr>
              <a:t>Exploratory Data Analysis on FX Data</a:t>
            </a:r>
          </a:p>
        </p:txBody>
      </p:sp>
      <p:sp>
        <p:nvSpPr>
          <p:cNvPr id="8" name="TextBox 7">
            <a:extLst>
              <a:ext uri="{FF2B5EF4-FFF2-40B4-BE49-F238E27FC236}">
                <a16:creationId xmlns:a16="http://schemas.microsoft.com/office/drawing/2014/main" id="{AEA77871-6F9D-485F-AC47-15843C6F9080}"/>
              </a:ext>
            </a:extLst>
          </p:cNvPr>
          <p:cNvSpPr txBox="1"/>
          <p:nvPr/>
        </p:nvSpPr>
        <p:spPr>
          <a:xfrm>
            <a:off x="7434262" y="3971686"/>
            <a:ext cx="3371850" cy="461665"/>
          </a:xfrm>
          <a:prstGeom prst="rect">
            <a:avLst/>
          </a:prstGeom>
          <a:noFill/>
        </p:spPr>
        <p:txBody>
          <a:bodyPr wrap="square" rtlCol="0">
            <a:spAutoFit/>
          </a:bodyPr>
          <a:lstStyle/>
          <a:p>
            <a:pPr algn="ctr"/>
            <a:r>
              <a:rPr lang="en-SG" sz="2400" b="1" dirty="0">
                <a:solidFill>
                  <a:schemeClr val="bg1"/>
                </a:solidFill>
                <a:latin typeface="Bahnschrift SemiBold Condensed" panose="020B0502040204020203" pitchFamily="34" charset="0"/>
              </a:rPr>
              <a:t>STELLA TAN</a:t>
            </a:r>
          </a:p>
        </p:txBody>
      </p:sp>
    </p:spTree>
    <p:extLst>
      <p:ext uri="{BB962C8B-B14F-4D97-AF65-F5344CB8AC3E}">
        <p14:creationId xmlns:p14="http://schemas.microsoft.com/office/powerpoint/2010/main" val="2584280759"/>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9000"/>
          </a:blip>
          <a:srcRect/>
          <a:tile tx="0" ty="0" sx="100000" sy="100000" flip="none" algn="tl"/>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AFBF66A7-E48F-41B6-8E5B-EB9DD903C033}"/>
              </a:ext>
            </a:extLst>
          </p:cNvPr>
          <p:cNvSpPr txBox="1"/>
          <p:nvPr/>
        </p:nvSpPr>
        <p:spPr>
          <a:xfrm>
            <a:off x="685800" y="1095375"/>
            <a:ext cx="3162300" cy="369332"/>
          </a:xfrm>
          <a:prstGeom prst="rect">
            <a:avLst/>
          </a:prstGeom>
          <a:noFill/>
        </p:spPr>
        <p:txBody>
          <a:bodyPr wrap="square" rtlCol="0">
            <a:spAutoFit/>
          </a:bodyPr>
          <a:lstStyle/>
          <a:p>
            <a:endParaRPr lang="en-SG" dirty="0"/>
          </a:p>
        </p:txBody>
      </p:sp>
      <p:pic>
        <p:nvPicPr>
          <p:cNvPr id="3074" name="Picture 2">
            <a:extLst>
              <a:ext uri="{FF2B5EF4-FFF2-40B4-BE49-F238E27FC236}">
                <a16:creationId xmlns:a16="http://schemas.microsoft.com/office/drawing/2014/main" id="{1673E832-F2F6-4E4C-90C9-0590CD7CA7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5900" y="0"/>
            <a:ext cx="9401175" cy="6858000"/>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Arrow Connector 2">
            <a:extLst>
              <a:ext uri="{FF2B5EF4-FFF2-40B4-BE49-F238E27FC236}">
                <a16:creationId xmlns:a16="http://schemas.microsoft.com/office/drawing/2014/main" id="{860C611E-0C63-451E-8EB9-6073871DE809}"/>
              </a:ext>
            </a:extLst>
          </p:cNvPr>
          <p:cNvCxnSpPr>
            <a:cxnSpLocks/>
          </p:cNvCxnSpPr>
          <p:nvPr/>
        </p:nvCxnSpPr>
        <p:spPr>
          <a:xfrm rot="10800000" flipH="1">
            <a:off x="3343275" y="942975"/>
            <a:ext cx="114300" cy="320992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E4C3FC05-075B-4A6C-A29A-DE675D1BF339}"/>
              </a:ext>
            </a:extLst>
          </p:cNvPr>
          <p:cNvCxnSpPr>
            <a:cxnSpLocks/>
          </p:cNvCxnSpPr>
          <p:nvPr/>
        </p:nvCxnSpPr>
        <p:spPr>
          <a:xfrm flipV="1">
            <a:off x="3609975" y="2217307"/>
            <a:ext cx="1232772" cy="221181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B0AD24F9-3668-4BCE-A054-C6B69C75A083}"/>
              </a:ext>
            </a:extLst>
          </p:cNvPr>
          <p:cNvCxnSpPr>
            <a:cxnSpLocks/>
          </p:cNvCxnSpPr>
          <p:nvPr/>
        </p:nvCxnSpPr>
        <p:spPr>
          <a:xfrm rot="-240000" flipV="1">
            <a:off x="3914775" y="2940932"/>
            <a:ext cx="2641839" cy="163106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2000C412-B9F2-4134-8678-F9A66FA7F8EC}"/>
              </a:ext>
            </a:extLst>
          </p:cNvPr>
          <p:cNvCxnSpPr>
            <a:cxnSpLocks/>
          </p:cNvCxnSpPr>
          <p:nvPr/>
        </p:nvCxnSpPr>
        <p:spPr>
          <a:xfrm rot="120000" flipV="1">
            <a:off x="4473936" y="3578060"/>
            <a:ext cx="5040290" cy="144464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E51BF453-7187-4ECD-A42A-CC5C41286C2C}"/>
              </a:ext>
            </a:extLst>
          </p:cNvPr>
          <p:cNvSpPr txBox="1"/>
          <p:nvPr/>
        </p:nvSpPr>
        <p:spPr>
          <a:xfrm>
            <a:off x="2654100" y="4638050"/>
            <a:ext cx="1879800" cy="1508105"/>
          </a:xfrm>
          <a:prstGeom prst="rect">
            <a:avLst/>
          </a:prstGeom>
          <a:noFill/>
        </p:spPr>
        <p:txBody>
          <a:bodyPr wrap="square" rtlCol="0">
            <a:spAutoFit/>
          </a:bodyPr>
          <a:lstStyle/>
          <a:p>
            <a:r>
              <a:rPr lang="en-SG" sz="1300" b="1" dirty="0"/>
              <a:t>Sell signal generated SMA20 &lt; SMA50</a:t>
            </a:r>
          </a:p>
          <a:p>
            <a:endParaRPr lang="en-SG" sz="1300" b="1" dirty="0"/>
          </a:p>
          <a:p>
            <a:r>
              <a:rPr lang="en-SG" sz="1300" b="1" dirty="0"/>
              <a:t>SMA20 and SMA50 cross down on SMA200, signalling bigger trend</a:t>
            </a:r>
            <a:br>
              <a:rPr lang="en-SG" sz="1400" dirty="0"/>
            </a:br>
            <a:endParaRPr lang="en-SG" sz="1400" dirty="0"/>
          </a:p>
        </p:txBody>
      </p:sp>
    </p:spTree>
    <p:extLst>
      <p:ext uri="{BB962C8B-B14F-4D97-AF65-F5344CB8AC3E}">
        <p14:creationId xmlns:p14="http://schemas.microsoft.com/office/powerpoint/2010/main" val="14642575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0000"/>
            <a:lum/>
          </a:blip>
          <a:srcRect/>
          <a:tile tx="0" ty="0" sx="100000" sy="100000" flip="none" algn="tl"/>
        </a:blipFill>
        <a:effectLst/>
      </p:bgPr>
    </p:bg>
    <p:spTree>
      <p:nvGrpSpPr>
        <p:cNvPr id="1" name=""/>
        <p:cNvGrpSpPr/>
        <p:nvPr/>
      </p:nvGrpSpPr>
      <p:grpSpPr>
        <a:xfrm>
          <a:off x="0" y="0"/>
          <a:ext cx="0" cy="0"/>
          <a:chOff x="0" y="0"/>
          <a:chExt cx="0" cy="0"/>
        </a:xfrm>
      </p:grpSpPr>
      <p:pic>
        <p:nvPicPr>
          <p:cNvPr id="7170" name="Picture 2">
            <a:extLst>
              <a:ext uri="{FF2B5EF4-FFF2-40B4-BE49-F238E27FC236}">
                <a16:creationId xmlns:a16="http://schemas.microsoft.com/office/drawing/2014/main" id="{D61A2B7C-45AB-4EB2-9C30-CF0318B313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09713" y="0"/>
            <a:ext cx="9172575"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AFBF66A7-E48F-41B6-8E5B-EB9DD903C033}"/>
              </a:ext>
            </a:extLst>
          </p:cNvPr>
          <p:cNvSpPr txBox="1"/>
          <p:nvPr/>
        </p:nvSpPr>
        <p:spPr>
          <a:xfrm>
            <a:off x="685800" y="1095375"/>
            <a:ext cx="3162300" cy="369332"/>
          </a:xfrm>
          <a:prstGeom prst="rect">
            <a:avLst/>
          </a:prstGeom>
          <a:noFill/>
        </p:spPr>
        <p:txBody>
          <a:bodyPr wrap="square" rtlCol="0">
            <a:spAutoFit/>
          </a:bodyPr>
          <a:lstStyle/>
          <a:p>
            <a:endParaRPr lang="en-SG" dirty="0"/>
          </a:p>
        </p:txBody>
      </p:sp>
      <p:sp>
        <p:nvSpPr>
          <p:cNvPr id="13" name="TextBox 12">
            <a:extLst>
              <a:ext uri="{FF2B5EF4-FFF2-40B4-BE49-F238E27FC236}">
                <a16:creationId xmlns:a16="http://schemas.microsoft.com/office/drawing/2014/main" id="{D256EB2D-B9B9-406F-9D10-79DEF0B8FD9F}"/>
              </a:ext>
            </a:extLst>
          </p:cNvPr>
          <p:cNvSpPr txBox="1"/>
          <p:nvPr/>
        </p:nvSpPr>
        <p:spPr>
          <a:xfrm>
            <a:off x="7843418" y="3429000"/>
            <a:ext cx="1609725" cy="861774"/>
          </a:xfrm>
          <a:prstGeom prst="rect">
            <a:avLst/>
          </a:prstGeom>
          <a:noFill/>
        </p:spPr>
        <p:txBody>
          <a:bodyPr wrap="square" rtlCol="0">
            <a:spAutoFit/>
          </a:bodyPr>
          <a:lstStyle/>
          <a:p>
            <a:r>
              <a:rPr lang="en-SG" sz="1250" b="1" dirty="0"/>
              <a:t>Buy signal did not see much upside and changed to sell signal subsequently</a:t>
            </a:r>
          </a:p>
        </p:txBody>
      </p:sp>
      <p:cxnSp>
        <p:nvCxnSpPr>
          <p:cNvPr id="20" name="Straight Arrow Connector 19">
            <a:extLst>
              <a:ext uri="{FF2B5EF4-FFF2-40B4-BE49-F238E27FC236}">
                <a16:creationId xmlns:a16="http://schemas.microsoft.com/office/drawing/2014/main" id="{CCA36049-CCA4-4B78-929A-101B3C5D6E5A}"/>
              </a:ext>
            </a:extLst>
          </p:cNvPr>
          <p:cNvCxnSpPr>
            <a:cxnSpLocks/>
          </p:cNvCxnSpPr>
          <p:nvPr/>
        </p:nvCxnSpPr>
        <p:spPr>
          <a:xfrm rot="-7560000">
            <a:off x="6034379" y="2173568"/>
            <a:ext cx="835818" cy="46038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A2D480D6-346E-4CBA-B6FF-060C7FF3C405}"/>
              </a:ext>
            </a:extLst>
          </p:cNvPr>
          <p:cNvCxnSpPr>
            <a:cxnSpLocks/>
          </p:cNvCxnSpPr>
          <p:nvPr/>
        </p:nvCxnSpPr>
        <p:spPr>
          <a:xfrm rot="-4800000">
            <a:off x="6952412" y="2502188"/>
            <a:ext cx="835818" cy="46038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B1FD2B08-26DF-4DE4-94F9-29CF2DAF65D3}"/>
              </a:ext>
            </a:extLst>
          </p:cNvPr>
          <p:cNvSpPr txBox="1"/>
          <p:nvPr/>
        </p:nvSpPr>
        <p:spPr>
          <a:xfrm>
            <a:off x="5809410" y="3146121"/>
            <a:ext cx="1609725" cy="1015663"/>
          </a:xfrm>
          <a:prstGeom prst="rect">
            <a:avLst/>
          </a:prstGeom>
          <a:noFill/>
        </p:spPr>
        <p:txBody>
          <a:bodyPr wrap="square" rtlCol="0">
            <a:spAutoFit/>
          </a:bodyPr>
          <a:lstStyle/>
          <a:p>
            <a:r>
              <a:rPr lang="en-SG" sz="1200" b="1" dirty="0"/>
              <a:t>Cluster of signals here which change side rapidly can be furthered studied using tick data for HFT</a:t>
            </a:r>
          </a:p>
        </p:txBody>
      </p:sp>
      <p:cxnSp>
        <p:nvCxnSpPr>
          <p:cNvPr id="9" name="Straight Arrow Connector 8">
            <a:extLst>
              <a:ext uri="{FF2B5EF4-FFF2-40B4-BE49-F238E27FC236}">
                <a16:creationId xmlns:a16="http://schemas.microsoft.com/office/drawing/2014/main" id="{84C007F6-A766-4413-B593-4468B82AEB82}"/>
              </a:ext>
            </a:extLst>
          </p:cNvPr>
          <p:cNvCxnSpPr>
            <a:cxnSpLocks/>
          </p:cNvCxnSpPr>
          <p:nvPr/>
        </p:nvCxnSpPr>
        <p:spPr>
          <a:xfrm rot="-4800000">
            <a:off x="8682037" y="2835564"/>
            <a:ext cx="835818" cy="46038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456162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9000"/>
          </a:blip>
          <a:srcRect/>
          <a:tile tx="0" ty="0" sx="100000" sy="100000" flip="none" algn="tl"/>
        </a:blipFill>
        <a:effectLst/>
      </p:bgPr>
    </p:bg>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74047996-F2A4-4B36-97E1-5EA7A4946B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4714" y="106533"/>
            <a:ext cx="9527466" cy="675146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AFBF66A7-E48F-41B6-8E5B-EB9DD903C033}"/>
              </a:ext>
            </a:extLst>
          </p:cNvPr>
          <p:cNvSpPr txBox="1"/>
          <p:nvPr/>
        </p:nvSpPr>
        <p:spPr>
          <a:xfrm>
            <a:off x="685800" y="1095375"/>
            <a:ext cx="3162300" cy="369332"/>
          </a:xfrm>
          <a:prstGeom prst="rect">
            <a:avLst/>
          </a:prstGeom>
          <a:noFill/>
        </p:spPr>
        <p:txBody>
          <a:bodyPr wrap="square" rtlCol="0">
            <a:spAutoFit/>
          </a:bodyPr>
          <a:lstStyle/>
          <a:p>
            <a:endParaRPr lang="en-SG" dirty="0"/>
          </a:p>
        </p:txBody>
      </p:sp>
      <p:sp>
        <p:nvSpPr>
          <p:cNvPr id="4" name="TextBox 3">
            <a:extLst>
              <a:ext uri="{FF2B5EF4-FFF2-40B4-BE49-F238E27FC236}">
                <a16:creationId xmlns:a16="http://schemas.microsoft.com/office/drawing/2014/main" id="{7C1854D4-D8AD-47D4-B9F6-CFBFE2B60BC6}"/>
              </a:ext>
            </a:extLst>
          </p:cNvPr>
          <p:cNvSpPr txBox="1"/>
          <p:nvPr/>
        </p:nvSpPr>
        <p:spPr>
          <a:xfrm>
            <a:off x="5543550" y="3146121"/>
            <a:ext cx="1875585" cy="646331"/>
          </a:xfrm>
          <a:prstGeom prst="rect">
            <a:avLst/>
          </a:prstGeom>
          <a:noFill/>
        </p:spPr>
        <p:txBody>
          <a:bodyPr wrap="square" rtlCol="0">
            <a:spAutoFit/>
          </a:bodyPr>
          <a:lstStyle/>
          <a:p>
            <a:r>
              <a:rPr lang="en-SG" sz="1200" b="1" dirty="0"/>
              <a:t>Buy signal generated just before a decent </a:t>
            </a:r>
            <a:r>
              <a:rPr lang="en-SG" sz="1200" b="1" dirty="0" err="1"/>
              <a:t>upmove</a:t>
            </a:r>
            <a:r>
              <a:rPr lang="en-SG" sz="1200" b="1" dirty="0"/>
              <a:t> In price action</a:t>
            </a:r>
          </a:p>
        </p:txBody>
      </p:sp>
      <p:cxnSp>
        <p:nvCxnSpPr>
          <p:cNvPr id="3" name="Straight Arrow Connector 2">
            <a:extLst>
              <a:ext uri="{FF2B5EF4-FFF2-40B4-BE49-F238E27FC236}">
                <a16:creationId xmlns:a16="http://schemas.microsoft.com/office/drawing/2014/main" id="{36EAB527-5D73-46C0-8003-3A3A0D08D0EC}"/>
              </a:ext>
            </a:extLst>
          </p:cNvPr>
          <p:cNvCxnSpPr/>
          <p:nvPr/>
        </p:nvCxnSpPr>
        <p:spPr>
          <a:xfrm flipH="1">
            <a:off x="5191125" y="3792452"/>
            <a:ext cx="438150" cy="19701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620C89C0-0C09-456D-9101-830A577FE078}"/>
              </a:ext>
            </a:extLst>
          </p:cNvPr>
          <p:cNvCxnSpPr/>
          <p:nvPr/>
        </p:nvCxnSpPr>
        <p:spPr>
          <a:xfrm>
            <a:off x="7419135" y="3429000"/>
            <a:ext cx="2544015" cy="8763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46335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0000"/>
            <a:lum/>
          </a:blip>
          <a:srcRect/>
          <a:tile tx="0" ty="0" sx="100000" sy="100000" flip="none" algn="tl"/>
        </a:blipFill>
        <a:effectLst/>
      </p:bgPr>
    </p:bg>
    <p:spTree>
      <p:nvGrpSpPr>
        <p:cNvPr id="1" name=""/>
        <p:cNvGrpSpPr/>
        <p:nvPr/>
      </p:nvGrpSpPr>
      <p:grpSpPr>
        <a:xfrm>
          <a:off x="0" y="0"/>
          <a:ext cx="0" cy="0"/>
          <a:chOff x="0" y="0"/>
          <a:chExt cx="0" cy="0"/>
        </a:xfrm>
      </p:grpSpPr>
      <p:pic>
        <p:nvPicPr>
          <p:cNvPr id="5122" name="Picture 2">
            <a:extLst>
              <a:ext uri="{FF2B5EF4-FFF2-40B4-BE49-F238E27FC236}">
                <a16:creationId xmlns:a16="http://schemas.microsoft.com/office/drawing/2014/main" id="{68F3B9A5-F4F4-47CF-AA90-606C4CB769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05026" y="117991"/>
            <a:ext cx="9118600" cy="6740009"/>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AFBF66A7-E48F-41B6-8E5B-EB9DD903C033}"/>
              </a:ext>
            </a:extLst>
          </p:cNvPr>
          <p:cNvSpPr txBox="1"/>
          <p:nvPr/>
        </p:nvSpPr>
        <p:spPr>
          <a:xfrm>
            <a:off x="685800" y="1095375"/>
            <a:ext cx="3162300" cy="369332"/>
          </a:xfrm>
          <a:prstGeom prst="rect">
            <a:avLst/>
          </a:prstGeom>
          <a:noFill/>
        </p:spPr>
        <p:txBody>
          <a:bodyPr wrap="square" rtlCol="0">
            <a:spAutoFit/>
          </a:bodyPr>
          <a:lstStyle/>
          <a:p>
            <a:endParaRPr lang="en-SG" dirty="0"/>
          </a:p>
        </p:txBody>
      </p:sp>
      <p:sp>
        <p:nvSpPr>
          <p:cNvPr id="6" name="TextBox 5">
            <a:extLst>
              <a:ext uri="{FF2B5EF4-FFF2-40B4-BE49-F238E27FC236}">
                <a16:creationId xmlns:a16="http://schemas.microsoft.com/office/drawing/2014/main" id="{8DAE219E-1492-41B9-A2C6-CD8F62A99731}"/>
              </a:ext>
            </a:extLst>
          </p:cNvPr>
          <p:cNvSpPr txBox="1"/>
          <p:nvPr/>
        </p:nvSpPr>
        <p:spPr>
          <a:xfrm>
            <a:off x="4486275" y="3832022"/>
            <a:ext cx="1609725" cy="1015663"/>
          </a:xfrm>
          <a:prstGeom prst="rect">
            <a:avLst/>
          </a:prstGeom>
          <a:noFill/>
        </p:spPr>
        <p:txBody>
          <a:bodyPr wrap="square" rtlCol="0">
            <a:spAutoFit/>
          </a:bodyPr>
          <a:lstStyle/>
          <a:p>
            <a:r>
              <a:rPr lang="en-SG" sz="1200" b="1" dirty="0"/>
              <a:t>Cluster of signals here which change side rapidly can be furthered studied using tick data for HFT</a:t>
            </a:r>
          </a:p>
        </p:txBody>
      </p:sp>
    </p:spTree>
    <p:extLst>
      <p:ext uri="{BB962C8B-B14F-4D97-AF65-F5344CB8AC3E}">
        <p14:creationId xmlns:p14="http://schemas.microsoft.com/office/powerpoint/2010/main" val="4154995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0000"/>
            <a:lum/>
          </a:blip>
          <a:srcRect/>
          <a:tile tx="0" ty="0" sx="100000" sy="100000" flip="none" algn="tl"/>
        </a:blipFill>
        <a:effectLst/>
      </p:bgPr>
    </p:bg>
    <p:spTree>
      <p:nvGrpSpPr>
        <p:cNvPr id="1" name=""/>
        <p:cNvGrpSpPr/>
        <p:nvPr/>
      </p:nvGrpSpPr>
      <p:grpSpPr>
        <a:xfrm>
          <a:off x="0" y="0"/>
          <a:ext cx="0" cy="0"/>
          <a:chOff x="0" y="0"/>
          <a:chExt cx="0" cy="0"/>
        </a:xfrm>
      </p:grpSpPr>
      <p:pic>
        <p:nvPicPr>
          <p:cNvPr id="6146" name="Picture 2">
            <a:extLst>
              <a:ext uri="{FF2B5EF4-FFF2-40B4-BE49-F238E27FC236}">
                <a16:creationId xmlns:a16="http://schemas.microsoft.com/office/drawing/2014/main" id="{0461B401-E6D6-4252-BFFE-07F67A35B6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36700" y="0"/>
            <a:ext cx="9118600"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AFBF66A7-E48F-41B6-8E5B-EB9DD903C033}"/>
              </a:ext>
            </a:extLst>
          </p:cNvPr>
          <p:cNvSpPr txBox="1"/>
          <p:nvPr/>
        </p:nvSpPr>
        <p:spPr>
          <a:xfrm>
            <a:off x="685800" y="1095375"/>
            <a:ext cx="3162300" cy="369332"/>
          </a:xfrm>
          <a:prstGeom prst="rect">
            <a:avLst/>
          </a:prstGeom>
          <a:noFill/>
        </p:spPr>
        <p:txBody>
          <a:bodyPr wrap="square" rtlCol="0">
            <a:spAutoFit/>
          </a:bodyPr>
          <a:lstStyle/>
          <a:p>
            <a:endParaRPr lang="en-SG" dirty="0"/>
          </a:p>
        </p:txBody>
      </p:sp>
      <p:sp>
        <p:nvSpPr>
          <p:cNvPr id="13" name="TextBox 12">
            <a:extLst>
              <a:ext uri="{FF2B5EF4-FFF2-40B4-BE49-F238E27FC236}">
                <a16:creationId xmlns:a16="http://schemas.microsoft.com/office/drawing/2014/main" id="{D256EB2D-B9B9-406F-9D10-79DEF0B8FD9F}"/>
              </a:ext>
            </a:extLst>
          </p:cNvPr>
          <p:cNvSpPr txBox="1"/>
          <p:nvPr/>
        </p:nvSpPr>
        <p:spPr>
          <a:xfrm>
            <a:off x="5462587" y="560613"/>
            <a:ext cx="1609725" cy="1438855"/>
          </a:xfrm>
          <a:prstGeom prst="rect">
            <a:avLst/>
          </a:prstGeom>
          <a:noFill/>
        </p:spPr>
        <p:txBody>
          <a:bodyPr wrap="square" rtlCol="0">
            <a:spAutoFit/>
          </a:bodyPr>
          <a:lstStyle/>
          <a:p>
            <a:r>
              <a:rPr lang="en-SG" sz="1250" b="1" dirty="0"/>
              <a:t>Buy signal generated SMA20 &gt; SMA50</a:t>
            </a:r>
          </a:p>
          <a:p>
            <a:endParaRPr lang="en-SG" sz="1250" b="1" dirty="0"/>
          </a:p>
          <a:p>
            <a:r>
              <a:rPr lang="en-SG" sz="1250" b="1" dirty="0"/>
              <a:t>SMA20 and SMA50 cross upwards above SMA200, signalling bigger trend</a:t>
            </a:r>
          </a:p>
        </p:txBody>
      </p:sp>
      <p:cxnSp>
        <p:nvCxnSpPr>
          <p:cNvPr id="20" name="Straight Arrow Connector 19">
            <a:extLst>
              <a:ext uri="{FF2B5EF4-FFF2-40B4-BE49-F238E27FC236}">
                <a16:creationId xmlns:a16="http://schemas.microsoft.com/office/drawing/2014/main" id="{CCA36049-CCA4-4B78-929A-101B3C5D6E5A}"/>
              </a:ext>
            </a:extLst>
          </p:cNvPr>
          <p:cNvCxnSpPr>
            <a:cxnSpLocks/>
          </p:cNvCxnSpPr>
          <p:nvPr/>
        </p:nvCxnSpPr>
        <p:spPr>
          <a:xfrm>
            <a:off x="7210383" y="1095375"/>
            <a:ext cx="2432131" cy="117317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6F0EE74C-7CA7-4EB3-8AA6-AE64CB056308}"/>
              </a:ext>
            </a:extLst>
          </p:cNvPr>
          <p:cNvCxnSpPr>
            <a:cxnSpLocks/>
          </p:cNvCxnSpPr>
          <p:nvPr/>
        </p:nvCxnSpPr>
        <p:spPr>
          <a:xfrm rot="4320000">
            <a:off x="3962942" y="2678346"/>
            <a:ext cx="2432131" cy="117317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9B873A39-0D9A-40D1-8E92-C975D9DD7EAE}"/>
              </a:ext>
            </a:extLst>
          </p:cNvPr>
          <p:cNvSpPr txBox="1"/>
          <p:nvPr/>
        </p:nvSpPr>
        <p:spPr>
          <a:xfrm>
            <a:off x="7449715" y="2598003"/>
            <a:ext cx="1609725" cy="1569660"/>
          </a:xfrm>
          <a:prstGeom prst="rect">
            <a:avLst/>
          </a:prstGeom>
          <a:noFill/>
        </p:spPr>
        <p:txBody>
          <a:bodyPr wrap="square" rtlCol="0">
            <a:spAutoFit/>
          </a:bodyPr>
          <a:lstStyle/>
          <a:p>
            <a:r>
              <a:rPr lang="en-SG" sz="1200" b="1" dirty="0"/>
              <a:t>Cluster of buy and sell signals could indicate that market is range bound and indecisive for now. Price action is flat for a while as well. </a:t>
            </a:r>
          </a:p>
          <a:p>
            <a:endParaRPr lang="en-SG" sz="1200" b="1" dirty="0"/>
          </a:p>
        </p:txBody>
      </p:sp>
    </p:spTree>
    <p:extLst>
      <p:ext uri="{BB962C8B-B14F-4D97-AF65-F5344CB8AC3E}">
        <p14:creationId xmlns:p14="http://schemas.microsoft.com/office/powerpoint/2010/main" val="34334680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9000"/>
          </a:blip>
          <a:srcRect/>
          <a:tile tx="0" ty="0" sx="100000" sy="100000" flip="none" algn="tl"/>
        </a:blipFill>
        <a:effectLst/>
      </p:bgPr>
    </p:bg>
    <p:spTree>
      <p:nvGrpSpPr>
        <p:cNvPr id="1" name=""/>
        <p:cNvGrpSpPr/>
        <p:nvPr/>
      </p:nvGrpSpPr>
      <p:grpSpPr>
        <a:xfrm>
          <a:off x="0" y="0"/>
          <a:ext cx="0" cy="0"/>
          <a:chOff x="0" y="0"/>
          <a:chExt cx="0" cy="0"/>
        </a:xfrm>
      </p:grpSpPr>
      <p:pic>
        <p:nvPicPr>
          <p:cNvPr id="8194" name="Picture 2">
            <a:extLst>
              <a:ext uri="{FF2B5EF4-FFF2-40B4-BE49-F238E27FC236}">
                <a16:creationId xmlns:a16="http://schemas.microsoft.com/office/drawing/2014/main" id="{187B952D-DD8B-4CC9-8795-154DC1CEC5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28350" y="266700"/>
            <a:ext cx="9118600" cy="65913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AFBF66A7-E48F-41B6-8E5B-EB9DD903C033}"/>
              </a:ext>
            </a:extLst>
          </p:cNvPr>
          <p:cNvSpPr txBox="1"/>
          <p:nvPr/>
        </p:nvSpPr>
        <p:spPr>
          <a:xfrm>
            <a:off x="685800" y="1095375"/>
            <a:ext cx="3162300" cy="369332"/>
          </a:xfrm>
          <a:prstGeom prst="rect">
            <a:avLst/>
          </a:prstGeom>
          <a:noFill/>
        </p:spPr>
        <p:txBody>
          <a:bodyPr wrap="square" rtlCol="0">
            <a:spAutoFit/>
          </a:bodyPr>
          <a:lstStyle/>
          <a:p>
            <a:endParaRPr lang="en-SG" dirty="0"/>
          </a:p>
        </p:txBody>
      </p:sp>
      <p:cxnSp>
        <p:nvCxnSpPr>
          <p:cNvPr id="3" name="Straight Arrow Connector 2">
            <a:extLst>
              <a:ext uri="{FF2B5EF4-FFF2-40B4-BE49-F238E27FC236}">
                <a16:creationId xmlns:a16="http://schemas.microsoft.com/office/drawing/2014/main" id="{860C611E-0C63-451E-8EB9-6073871DE809}"/>
              </a:ext>
            </a:extLst>
          </p:cNvPr>
          <p:cNvCxnSpPr>
            <a:cxnSpLocks/>
          </p:cNvCxnSpPr>
          <p:nvPr/>
        </p:nvCxnSpPr>
        <p:spPr>
          <a:xfrm flipH="1" flipV="1">
            <a:off x="3254318" y="1652579"/>
            <a:ext cx="132774" cy="216958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E4C3FC05-075B-4A6C-A29A-DE675D1BF339}"/>
              </a:ext>
            </a:extLst>
          </p:cNvPr>
          <p:cNvCxnSpPr>
            <a:cxnSpLocks/>
          </p:cNvCxnSpPr>
          <p:nvPr/>
        </p:nvCxnSpPr>
        <p:spPr>
          <a:xfrm flipV="1">
            <a:off x="4203978" y="1199453"/>
            <a:ext cx="1232772" cy="221181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B0AD24F9-3668-4BCE-A054-C6B69C75A083}"/>
              </a:ext>
            </a:extLst>
          </p:cNvPr>
          <p:cNvCxnSpPr>
            <a:cxnSpLocks/>
          </p:cNvCxnSpPr>
          <p:nvPr/>
        </p:nvCxnSpPr>
        <p:spPr>
          <a:xfrm rot="-240000" flipV="1">
            <a:off x="4810800" y="2507721"/>
            <a:ext cx="2641839" cy="163106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E51BF453-7187-4ECD-A42A-CC5C41286C2C}"/>
              </a:ext>
            </a:extLst>
          </p:cNvPr>
          <p:cNvSpPr txBox="1"/>
          <p:nvPr/>
        </p:nvSpPr>
        <p:spPr>
          <a:xfrm>
            <a:off x="3033259" y="4010039"/>
            <a:ext cx="1879800" cy="1508105"/>
          </a:xfrm>
          <a:prstGeom prst="rect">
            <a:avLst/>
          </a:prstGeom>
          <a:noFill/>
        </p:spPr>
        <p:txBody>
          <a:bodyPr wrap="square" rtlCol="0">
            <a:spAutoFit/>
          </a:bodyPr>
          <a:lstStyle/>
          <a:p>
            <a:r>
              <a:rPr lang="en-SG" sz="1300" b="1" dirty="0"/>
              <a:t>Signals coming very close together. Can analyse further using tick data fore more precision for high frequency trading</a:t>
            </a:r>
            <a:br>
              <a:rPr lang="en-SG" sz="1400" dirty="0"/>
            </a:br>
            <a:endParaRPr lang="en-SG" sz="1400" dirty="0"/>
          </a:p>
        </p:txBody>
      </p:sp>
    </p:spTree>
    <p:extLst>
      <p:ext uri="{BB962C8B-B14F-4D97-AF65-F5344CB8AC3E}">
        <p14:creationId xmlns:p14="http://schemas.microsoft.com/office/powerpoint/2010/main" val="34973110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9000"/>
          </a:blip>
          <a:srcRect/>
          <a:tile tx="0" ty="0" sx="100000" sy="100000" flip="none" algn="tl"/>
        </a:blipFill>
        <a:effectLst/>
      </p:bgPr>
    </p:bg>
    <p:spTree>
      <p:nvGrpSpPr>
        <p:cNvPr id="1" name=""/>
        <p:cNvGrpSpPr/>
        <p:nvPr/>
      </p:nvGrpSpPr>
      <p:grpSpPr>
        <a:xfrm>
          <a:off x="0" y="0"/>
          <a:ext cx="0" cy="0"/>
          <a:chOff x="0" y="0"/>
          <a:chExt cx="0" cy="0"/>
        </a:xfrm>
      </p:grpSpPr>
      <p:pic>
        <p:nvPicPr>
          <p:cNvPr id="10242" name="Picture 2">
            <a:extLst>
              <a:ext uri="{FF2B5EF4-FFF2-40B4-BE49-F238E27FC236}">
                <a16:creationId xmlns:a16="http://schemas.microsoft.com/office/drawing/2014/main" id="{62BAF60D-1D4D-478E-8D6F-3A420098DF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9413" y="81327"/>
            <a:ext cx="9140825" cy="677667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AFBF66A7-E48F-41B6-8E5B-EB9DD903C033}"/>
              </a:ext>
            </a:extLst>
          </p:cNvPr>
          <p:cNvSpPr txBox="1"/>
          <p:nvPr/>
        </p:nvSpPr>
        <p:spPr>
          <a:xfrm>
            <a:off x="685800" y="1095375"/>
            <a:ext cx="3162300" cy="369332"/>
          </a:xfrm>
          <a:prstGeom prst="rect">
            <a:avLst/>
          </a:prstGeom>
          <a:noFill/>
        </p:spPr>
        <p:txBody>
          <a:bodyPr wrap="square" rtlCol="0">
            <a:spAutoFit/>
          </a:bodyPr>
          <a:lstStyle/>
          <a:p>
            <a:endParaRPr lang="en-SG" dirty="0"/>
          </a:p>
        </p:txBody>
      </p:sp>
      <p:sp>
        <p:nvSpPr>
          <p:cNvPr id="4" name="TextBox 3">
            <a:extLst>
              <a:ext uri="{FF2B5EF4-FFF2-40B4-BE49-F238E27FC236}">
                <a16:creationId xmlns:a16="http://schemas.microsoft.com/office/drawing/2014/main" id="{DD220698-8B97-4909-9FB0-F410F9A47ED3}"/>
              </a:ext>
            </a:extLst>
          </p:cNvPr>
          <p:cNvSpPr txBox="1"/>
          <p:nvPr/>
        </p:nvSpPr>
        <p:spPr>
          <a:xfrm>
            <a:off x="4175919" y="2480296"/>
            <a:ext cx="1609725" cy="1200329"/>
          </a:xfrm>
          <a:prstGeom prst="rect">
            <a:avLst/>
          </a:prstGeom>
          <a:noFill/>
        </p:spPr>
        <p:txBody>
          <a:bodyPr wrap="square" rtlCol="0">
            <a:spAutoFit/>
          </a:bodyPr>
          <a:lstStyle/>
          <a:p>
            <a:r>
              <a:rPr lang="en-SG" sz="1200" b="1" dirty="0"/>
              <a:t>Number of signals compared to the other pairs is less</a:t>
            </a:r>
          </a:p>
          <a:p>
            <a:endParaRPr lang="en-SG" sz="1200" b="1" dirty="0"/>
          </a:p>
          <a:p>
            <a:r>
              <a:rPr lang="en-SG" sz="1200" b="1" dirty="0"/>
              <a:t>This looks like a more trendy pair to trade</a:t>
            </a:r>
          </a:p>
        </p:txBody>
      </p:sp>
    </p:spTree>
    <p:extLst>
      <p:ext uri="{BB962C8B-B14F-4D97-AF65-F5344CB8AC3E}">
        <p14:creationId xmlns:p14="http://schemas.microsoft.com/office/powerpoint/2010/main" val="17343577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9000"/>
          </a:blip>
          <a:srcRect/>
          <a:tile tx="0" ty="0" sx="100000" sy="100000" flip="none" algn="tl"/>
        </a:blipFill>
        <a:effectLst/>
      </p:bgPr>
    </p:bg>
    <p:spTree>
      <p:nvGrpSpPr>
        <p:cNvPr id="1" name=""/>
        <p:cNvGrpSpPr/>
        <p:nvPr/>
      </p:nvGrpSpPr>
      <p:grpSpPr>
        <a:xfrm>
          <a:off x="0" y="0"/>
          <a:ext cx="0" cy="0"/>
          <a:chOff x="0" y="0"/>
          <a:chExt cx="0" cy="0"/>
        </a:xfrm>
      </p:grpSpPr>
      <p:pic>
        <p:nvPicPr>
          <p:cNvPr id="11266" name="Picture 2">
            <a:extLst>
              <a:ext uri="{FF2B5EF4-FFF2-40B4-BE49-F238E27FC236}">
                <a16:creationId xmlns:a16="http://schemas.microsoft.com/office/drawing/2014/main" id="{6D420706-4A43-4770-91D8-D07572096A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9250" y="26649"/>
            <a:ext cx="9172575" cy="6831351"/>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AFBF66A7-E48F-41B6-8E5B-EB9DD903C033}"/>
              </a:ext>
            </a:extLst>
          </p:cNvPr>
          <p:cNvSpPr txBox="1"/>
          <p:nvPr/>
        </p:nvSpPr>
        <p:spPr>
          <a:xfrm>
            <a:off x="685800" y="1095375"/>
            <a:ext cx="3162300" cy="369332"/>
          </a:xfrm>
          <a:prstGeom prst="rect">
            <a:avLst/>
          </a:prstGeom>
          <a:noFill/>
        </p:spPr>
        <p:txBody>
          <a:bodyPr wrap="square" rtlCol="0">
            <a:spAutoFit/>
          </a:bodyPr>
          <a:lstStyle/>
          <a:p>
            <a:endParaRPr lang="en-SG" dirty="0"/>
          </a:p>
        </p:txBody>
      </p:sp>
      <p:sp>
        <p:nvSpPr>
          <p:cNvPr id="4" name="TextBox 3">
            <a:extLst>
              <a:ext uri="{FF2B5EF4-FFF2-40B4-BE49-F238E27FC236}">
                <a16:creationId xmlns:a16="http://schemas.microsoft.com/office/drawing/2014/main" id="{EABAD4AA-2548-484D-8BD8-5EF964288019}"/>
              </a:ext>
            </a:extLst>
          </p:cNvPr>
          <p:cNvSpPr txBox="1"/>
          <p:nvPr/>
        </p:nvSpPr>
        <p:spPr>
          <a:xfrm>
            <a:off x="7007896" y="3723170"/>
            <a:ext cx="1609725" cy="830997"/>
          </a:xfrm>
          <a:prstGeom prst="rect">
            <a:avLst/>
          </a:prstGeom>
          <a:noFill/>
        </p:spPr>
        <p:txBody>
          <a:bodyPr wrap="square" rtlCol="0">
            <a:spAutoFit/>
          </a:bodyPr>
          <a:lstStyle/>
          <a:p>
            <a:r>
              <a:rPr lang="en-SG" sz="1200" b="1" dirty="0"/>
              <a:t>Cluster of buy and sell signals here can be furthered studied using tick data for HFT</a:t>
            </a:r>
          </a:p>
        </p:txBody>
      </p:sp>
      <p:cxnSp>
        <p:nvCxnSpPr>
          <p:cNvPr id="6" name="Straight Arrow Connector 5">
            <a:extLst>
              <a:ext uri="{FF2B5EF4-FFF2-40B4-BE49-F238E27FC236}">
                <a16:creationId xmlns:a16="http://schemas.microsoft.com/office/drawing/2014/main" id="{88113FE4-381D-4E23-943B-E2D4DFA02E9A}"/>
              </a:ext>
            </a:extLst>
          </p:cNvPr>
          <p:cNvCxnSpPr/>
          <p:nvPr/>
        </p:nvCxnSpPr>
        <p:spPr>
          <a:xfrm flipH="1" flipV="1">
            <a:off x="6353175" y="3248025"/>
            <a:ext cx="571500" cy="7429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FBB44CEE-57D8-42CB-A730-83078219170D}"/>
              </a:ext>
            </a:extLst>
          </p:cNvPr>
          <p:cNvCxnSpPr/>
          <p:nvPr/>
        </p:nvCxnSpPr>
        <p:spPr>
          <a:xfrm flipV="1">
            <a:off x="7762875" y="2524125"/>
            <a:ext cx="0" cy="10953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80617B99-0253-4DE5-B10C-9062AD6B0551}"/>
              </a:ext>
            </a:extLst>
          </p:cNvPr>
          <p:cNvSpPr txBox="1"/>
          <p:nvPr/>
        </p:nvSpPr>
        <p:spPr>
          <a:xfrm>
            <a:off x="5291137" y="5289246"/>
            <a:ext cx="1609725" cy="830997"/>
          </a:xfrm>
          <a:prstGeom prst="rect">
            <a:avLst/>
          </a:prstGeom>
          <a:noFill/>
        </p:spPr>
        <p:txBody>
          <a:bodyPr wrap="square" rtlCol="0">
            <a:spAutoFit/>
          </a:bodyPr>
          <a:lstStyle/>
          <a:p>
            <a:r>
              <a:rPr lang="en-SG" sz="1200" b="1" dirty="0"/>
              <a:t>Decent buy signals generated before a  surge in price action upwards</a:t>
            </a:r>
          </a:p>
        </p:txBody>
      </p:sp>
      <p:cxnSp>
        <p:nvCxnSpPr>
          <p:cNvPr id="12" name="Straight Arrow Connector 11">
            <a:extLst>
              <a:ext uri="{FF2B5EF4-FFF2-40B4-BE49-F238E27FC236}">
                <a16:creationId xmlns:a16="http://schemas.microsoft.com/office/drawing/2014/main" id="{5B839191-D3D1-446A-B5D9-A87C14BF26AA}"/>
              </a:ext>
            </a:extLst>
          </p:cNvPr>
          <p:cNvCxnSpPr/>
          <p:nvPr/>
        </p:nvCxnSpPr>
        <p:spPr>
          <a:xfrm flipH="1" flipV="1">
            <a:off x="5381625" y="4829175"/>
            <a:ext cx="438150" cy="460071"/>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4" name="Straight Arrow Connector 13">
            <a:extLst>
              <a:ext uri="{FF2B5EF4-FFF2-40B4-BE49-F238E27FC236}">
                <a16:creationId xmlns:a16="http://schemas.microsoft.com/office/drawing/2014/main" id="{53717943-551D-40AF-B68E-FFE7A85FE4A9}"/>
              </a:ext>
            </a:extLst>
          </p:cNvPr>
          <p:cNvCxnSpPr/>
          <p:nvPr/>
        </p:nvCxnSpPr>
        <p:spPr>
          <a:xfrm flipH="1">
            <a:off x="4019550" y="5619750"/>
            <a:ext cx="1162050" cy="500493"/>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4867768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9000"/>
          </a:blip>
          <a:srcRect/>
          <a:tile tx="0" ty="0" sx="100000" sy="100000" flip="none" algn="tl"/>
        </a:blipFill>
        <a:effectLst/>
      </p:bgPr>
    </p:bg>
    <p:spTree>
      <p:nvGrpSpPr>
        <p:cNvPr id="1" name=""/>
        <p:cNvGrpSpPr/>
        <p:nvPr/>
      </p:nvGrpSpPr>
      <p:grpSpPr>
        <a:xfrm>
          <a:off x="0" y="0"/>
          <a:ext cx="0" cy="0"/>
          <a:chOff x="0" y="0"/>
          <a:chExt cx="0" cy="0"/>
        </a:xfrm>
      </p:grpSpPr>
      <p:pic>
        <p:nvPicPr>
          <p:cNvPr id="10" name="Picture 4">
            <a:extLst>
              <a:ext uri="{FF2B5EF4-FFF2-40B4-BE49-F238E27FC236}">
                <a16:creationId xmlns:a16="http://schemas.microsoft.com/office/drawing/2014/main" id="{A5F761A2-FD9B-4741-886E-50BCA5715F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04925" y="49080"/>
            <a:ext cx="9467849" cy="680892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AFBF66A7-E48F-41B6-8E5B-EB9DD903C033}"/>
              </a:ext>
            </a:extLst>
          </p:cNvPr>
          <p:cNvSpPr txBox="1"/>
          <p:nvPr/>
        </p:nvSpPr>
        <p:spPr>
          <a:xfrm>
            <a:off x="685800" y="1095375"/>
            <a:ext cx="3162300" cy="369332"/>
          </a:xfrm>
          <a:prstGeom prst="rect">
            <a:avLst/>
          </a:prstGeom>
          <a:noFill/>
        </p:spPr>
        <p:txBody>
          <a:bodyPr wrap="square" rtlCol="0">
            <a:spAutoFit/>
          </a:bodyPr>
          <a:lstStyle/>
          <a:p>
            <a:endParaRPr lang="en-SG" dirty="0"/>
          </a:p>
        </p:txBody>
      </p:sp>
      <p:sp>
        <p:nvSpPr>
          <p:cNvPr id="4" name="TextBox 3">
            <a:extLst>
              <a:ext uri="{FF2B5EF4-FFF2-40B4-BE49-F238E27FC236}">
                <a16:creationId xmlns:a16="http://schemas.microsoft.com/office/drawing/2014/main" id="{71CB7BC0-7025-4396-B7E4-0E5504DF3694}"/>
              </a:ext>
            </a:extLst>
          </p:cNvPr>
          <p:cNvSpPr txBox="1"/>
          <p:nvPr/>
        </p:nvSpPr>
        <p:spPr>
          <a:xfrm>
            <a:off x="3474582" y="2844281"/>
            <a:ext cx="1609725" cy="1015663"/>
          </a:xfrm>
          <a:prstGeom prst="rect">
            <a:avLst/>
          </a:prstGeom>
          <a:noFill/>
        </p:spPr>
        <p:txBody>
          <a:bodyPr wrap="square" rtlCol="0">
            <a:spAutoFit/>
          </a:bodyPr>
          <a:lstStyle/>
          <a:p>
            <a:r>
              <a:rPr lang="en-SG" sz="1200" b="1" dirty="0"/>
              <a:t>Cluster of signals here which change side rapidly can be furthered studied using tick data for HFT</a:t>
            </a:r>
          </a:p>
        </p:txBody>
      </p:sp>
      <p:cxnSp>
        <p:nvCxnSpPr>
          <p:cNvPr id="3" name="Straight Arrow Connector 2">
            <a:extLst>
              <a:ext uri="{FF2B5EF4-FFF2-40B4-BE49-F238E27FC236}">
                <a16:creationId xmlns:a16="http://schemas.microsoft.com/office/drawing/2014/main" id="{AC46D1E5-1424-420D-91A6-620DCB7ED5F7}"/>
              </a:ext>
            </a:extLst>
          </p:cNvPr>
          <p:cNvCxnSpPr>
            <a:cxnSpLocks/>
          </p:cNvCxnSpPr>
          <p:nvPr/>
        </p:nvCxnSpPr>
        <p:spPr>
          <a:xfrm>
            <a:off x="4279444" y="3994952"/>
            <a:ext cx="0" cy="1819922"/>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6" name="Straight Arrow Connector 5">
            <a:extLst>
              <a:ext uri="{FF2B5EF4-FFF2-40B4-BE49-F238E27FC236}">
                <a16:creationId xmlns:a16="http://schemas.microsoft.com/office/drawing/2014/main" id="{BE71C7F7-5965-477B-A376-05BF7EABFE8E}"/>
              </a:ext>
            </a:extLst>
          </p:cNvPr>
          <p:cNvCxnSpPr>
            <a:cxnSpLocks/>
          </p:cNvCxnSpPr>
          <p:nvPr/>
        </p:nvCxnSpPr>
        <p:spPr>
          <a:xfrm>
            <a:off x="4989250" y="3429000"/>
            <a:ext cx="1171853" cy="1045346"/>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
        <p:nvSpPr>
          <p:cNvPr id="11" name="TextBox 10">
            <a:extLst>
              <a:ext uri="{FF2B5EF4-FFF2-40B4-BE49-F238E27FC236}">
                <a16:creationId xmlns:a16="http://schemas.microsoft.com/office/drawing/2014/main" id="{CB395788-F166-46B5-9138-F2C8E1613E64}"/>
              </a:ext>
            </a:extLst>
          </p:cNvPr>
          <p:cNvSpPr txBox="1"/>
          <p:nvPr/>
        </p:nvSpPr>
        <p:spPr>
          <a:xfrm>
            <a:off x="8128532" y="3352112"/>
            <a:ext cx="1609725" cy="461665"/>
          </a:xfrm>
          <a:prstGeom prst="rect">
            <a:avLst/>
          </a:prstGeom>
          <a:noFill/>
        </p:spPr>
        <p:txBody>
          <a:bodyPr wrap="square" rtlCol="0">
            <a:spAutoFit/>
          </a:bodyPr>
          <a:lstStyle/>
          <a:p>
            <a:r>
              <a:rPr lang="en-SG" sz="1200" b="1" dirty="0"/>
              <a:t>Buy signal here taking some time to play out</a:t>
            </a:r>
          </a:p>
        </p:txBody>
      </p:sp>
      <p:sp>
        <p:nvSpPr>
          <p:cNvPr id="12" name="TextBox 11">
            <a:extLst>
              <a:ext uri="{FF2B5EF4-FFF2-40B4-BE49-F238E27FC236}">
                <a16:creationId xmlns:a16="http://schemas.microsoft.com/office/drawing/2014/main" id="{8C4EB59C-0E4C-4BC9-A280-79234EF14D11}"/>
              </a:ext>
            </a:extLst>
          </p:cNvPr>
          <p:cNvSpPr txBox="1"/>
          <p:nvPr/>
        </p:nvSpPr>
        <p:spPr>
          <a:xfrm>
            <a:off x="6096000" y="5307042"/>
            <a:ext cx="1609725" cy="830997"/>
          </a:xfrm>
          <a:prstGeom prst="rect">
            <a:avLst/>
          </a:prstGeom>
          <a:noFill/>
        </p:spPr>
        <p:txBody>
          <a:bodyPr wrap="square" rtlCol="0">
            <a:spAutoFit/>
          </a:bodyPr>
          <a:lstStyle/>
          <a:p>
            <a:r>
              <a:rPr lang="en-SG" sz="1200" b="1" dirty="0"/>
              <a:t>Decent buy signal followed by a small </a:t>
            </a:r>
            <a:r>
              <a:rPr lang="en-SG" sz="1200" b="1" dirty="0" err="1"/>
              <a:t>upmove</a:t>
            </a:r>
            <a:r>
              <a:rPr lang="en-SG" sz="1200" b="1" dirty="0"/>
              <a:t>,  after a clustering of signals</a:t>
            </a:r>
          </a:p>
        </p:txBody>
      </p:sp>
      <p:cxnSp>
        <p:nvCxnSpPr>
          <p:cNvPr id="14" name="Straight Arrow Connector 13">
            <a:extLst>
              <a:ext uri="{FF2B5EF4-FFF2-40B4-BE49-F238E27FC236}">
                <a16:creationId xmlns:a16="http://schemas.microsoft.com/office/drawing/2014/main" id="{0ED86E4C-6A1D-4C3B-80E9-99CF85BEC37A}"/>
              </a:ext>
            </a:extLst>
          </p:cNvPr>
          <p:cNvCxnSpPr/>
          <p:nvPr/>
        </p:nvCxnSpPr>
        <p:spPr>
          <a:xfrm flipH="1">
            <a:off x="5211192" y="5762625"/>
            <a:ext cx="727969" cy="2830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97811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9000"/>
          </a:blip>
          <a:srcRect/>
          <a:tile tx="0" ty="0" sx="100000" sy="100000" flip="none" algn="tl"/>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AFBF66A7-E48F-41B6-8E5B-EB9DD903C033}"/>
              </a:ext>
            </a:extLst>
          </p:cNvPr>
          <p:cNvSpPr txBox="1"/>
          <p:nvPr/>
        </p:nvSpPr>
        <p:spPr>
          <a:xfrm>
            <a:off x="685800" y="1095375"/>
            <a:ext cx="3162300" cy="369332"/>
          </a:xfrm>
          <a:prstGeom prst="rect">
            <a:avLst/>
          </a:prstGeom>
          <a:noFill/>
        </p:spPr>
        <p:txBody>
          <a:bodyPr wrap="square" rtlCol="0">
            <a:spAutoFit/>
          </a:bodyPr>
          <a:lstStyle/>
          <a:p>
            <a:endParaRPr lang="en-SG" dirty="0"/>
          </a:p>
        </p:txBody>
      </p:sp>
      <p:pic>
        <p:nvPicPr>
          <p:cNvPr id="12290" name="Picture 2">
            <a:extLst>
              <a:ext uri="{FF2B5EF4-FFF2-40B4-BE49-F238E27FC236}">
                <a16:creationId xmlns:a16="http://schemas.microsoft.com/office/drawing/2014/main" id="{DA142DC2-A61E-438B-81C2-A79CC74AFF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7813" y="0"/>
            <a:ext cx="9094787"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6B2CDA2-A52C-4BC3-B135-2935B68364C8}"/>
              </a:ext>
            </a:extLst>
          </p:cNvPr>
          <p:cNvSpPr txBox="1"/>
          <p:nvPr/>
        </p:nvSpPr>
        <p:spPr>
          <a:xfrm>
            <a:off x="4485481" y="4175931"/>
            <a:ext cx="1609725" cy="1015663"/>
          </a:xfrm>
          <a:prstGeom prst="rect">
            <a:avLst/>
          </a:prstGeom>
          <a:noFill/>
        </p:spPr>
        <p:txBody>
          <a:bodyPr wrap="square" rtlCol="0">
            <a:spAutoFit/>
          </a:bodyPr>
          <a:lstStyle/>
          <a:p>
            <a:r>
              <a:rPr lang="en-SG" sz="1200" b="1" dirty="0"/>
              <a:t>Cluster of signals here which change side rapidly can be furthered studied using tick data for HFT</a:t>
            </a:r>
          </a:p>
        </p:txBody>
      </p:sp>
      <p:sp>
        <p:nvSpPr>
          <p:cNvPr id="5" name="TextBox 4">
            <a:extLst>
              <a:ext uri="{FF2B5EF4-FFF2-40B4-BE49-F238E27FC236}">
                <a16:creationId xmlns:a16="http://schemas.microsoft.com/office/drawing/2014/main" id="{C399DE62-93B1-49D9-A3BF-1CBBE2A1ED4D}"/>
              </a:ext>
            </a:extLst>
          </p:cNvPr>
          <p:cNvSpPr txBox="1"/>
          <p:nvPr/>
        </p:nvSpPr>
        <p:spPr>
          <a:xfrm>
            <a:off x="7940050" y="2828835"/>
            <a:ext cx="1609725" cy="1200329"/>
          </a:xfrm>
          <a:prstGeom prst="rect">
            <a:avLst/>
          </a:prstGeom>
          <a:noFill/>
        </p:spPr>
        <p:txBody>
          <a:bodyPr wrap="square" rtlCol="0">
            <a:spAutoFit/>
          </a:bodyPr>
          <a:lstStyle/>
          <a:p>
            <a:r>
              <a:rPr lang="en-SG" sz="1200" b="1" dirty="0"/>
              <a:t>Good buy signal followed by a sharp surge in price action as the lower periods MA cut into the SMA200</a:t>
            </a:r>
          </a:p>
        </p:txBody>
      </p:sp>
      <p:cxnSp>
        <p:nvCxnSpPr>
          <p:cNvPr id="3" name="Straight Arrow Connector 2">
            <a:extLst>
              <a:ext uri="{FF2B5EF4-FFF2-40B4-BE49-F238E27FC236}">
                <a16:creationId xmlns:a16="http://schemas.microsoft.com/office/drawing/2014/main" id="{3D3EFE34-B703-4528-AB00-EC92F676D94D}"/>
              </a:ext>
            </a:extLst>
          </p:cNvPr>
          <p:cNvCxnSpPr>
            <a:cxnSpLocks/>
            <a:stCxn id="5" idx="2"/>
          </p:cNvCxnSpPr>
          <p:nvPr/>
        </p:nvCxnSpPr>
        <p:spPr>
          <a:xfrm>
            <a:off x="8744913" y="4029164"/>
            <a:ext cx="816337" cy="1039986"/>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1362986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2000"/>
            <a:lum/>
          </a:blip>
          <a:srcRect/>
          <a:tile tx="0" ty="0" sx="100000" sy="100000" flip="none" algn="tl"/>
        </a:blipFill>
        <a:effectLst/>
      </p:bgPr>
    </p:bg>
    <p:spTree>
      <p:nvGrpSpPr>
        <p:cNvPr id="1" name=""/>
        <p:cNvGrpSpPr/>
        <p:nvPr/>
      </p:nvGrpSpPr>
      <p:grpSpPr>
        <a:xfrm>
          <a:off x="0" y="0"/>
          <a:ext cx="0" cy="0"/>
          <a:chOff x="0" y="0"/>
          <a:chExt cx="0" cy="0"/>
        </a:xfrm>
      </p:grpSpPr>
      <p:pic>
        <p:nvPicPr>
          <p:cNvPr id="2050" name="Picture 2" descr="What is Goal-Setting Theory?">
            <a:extLst>
              <a:ext uri="{FF2B5EF4-FFF2-40B4-BE49-F238E27FC236}">
                <a16:creationId xmlns:a16="http://schemas.microsoft.com/office/drawing/2014/main" id="{4B999464-F29C-411D-9DC3-0D0B5679B3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0635" y="2042168"/>
            <a:ext cx="3084990" cy="309876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DE8A6A20-903F-4F85-A9CD-6151E381FD5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70990" y="3245758"/>
            <a:ext cx="2080751" cy="937891"/>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Lotteryprediction">
            <a:extLst>
              <a:ext uri="{FF2B5EF4-FFF2-40B4-BE49-F238E27FC236}">
                <a16:creationId xmlns:a16="http://schemas.microsoft.com/office/drawing/2014/main" id="{1734522A-E82A-4C15-A793-129B15A1B54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56269" y="297863"/>
            <a:ext cx="2172578" cy="2138093"/>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Simple And Actionable Ways To Make Money Right Now - Business Man With Money  Bags Clipart - Free Transparent PNG Download - PNGkey">
            <a:extLst>
              <a:ext uri="{FF2B5EF4-FFF2-40B4-BE49-F238E27FC236}">
                <a16:creationId xmlns:a16="http://schemas.microsoft.com/office/drawing/2014/main" id="{81EA7BE4-4CBA-4E3B-9BC4-71B2FEE3824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66766" y="4613793"/>
            <a:ext cx="2200275" cy="2076450"/>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When to Buy and When to Sell Stocks [GUIDE]">
            <a:extLst>
              <a:ext uri="{FF2B5EF4-FFF2-40B4-BE49-F238E27FC236}">
                <a16:creationId xmlns:a16="http://schemas.microsoft.com/office/drawing/2014/main" id="{33D406FF-65DC-4AA8-B9FD-7B3E6E8F6F9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252440" y="2781924"/>
            <a:ext cx="2828925" cy="1619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40007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alphaModFix amt="49000"/>
          </a:blip>
          <a:tile tx="0" ty="0" sx="100000" sy="100000" flip="none" algn="tl"/>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AFBF66A7-E48F-41B6-8E5B-EB9DD903C033}"/>
              </a:ext>
            </a:extLst>
          </p:cNvPr>
          <p:cNvSpPr txBox="1"/>
          <p:nvPr/>
        </p:nvSpPr>
        <p:spPr>
          <a:xfrm>
            <a:off x="685800" y="1095375"/>
            <a:ext cx="3162300" cy="369332"/>
          </a:xfrm>
          <a:prstGeom prst="rect">
            <a:avLst/>
          </a:prstGeom>
          <a:noFill/>
        </p:spPr>
        <p:txBody>
          <a:bodyPr wrap="square" rtlCol="0">
            <a:spAutoFit/>
          </a:bodyPr>
          <a:lstStyle/>
          <a:p>
            <a:endParaRPr lang="en-SG" dirty="0"/>
          </a:p>
        </p:txBody>
      </p:sp>
      <p:pic>
        <p:nvPicPr>
          <p:cNvPr id="14340" name="Picture 4">
            <a:extLst>
              <a:ext uri="{FF2B5EF4-FFF2-40B4-BE49-F238E27FC236}">
                <a16:creationId xmlns:a16="http://schemas.microsoft.com/office/drawing/2014/main" id="{3F0F62A4-8D84-4527-A14A-FF877660F6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09713" y="0"/>
            <a:ext cx="9172575"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0C8973F-317F-41B0-BF8D-C412E2961141}"/>
              </a:ext>
            </a:extLst>
          </p:cNvPr>
          <p:cNvSpPr txBox="1"/>
          <p:nvPr/>
        </p:nvSpPr>
        <p:spPr>
          <a:xfrm>
            <a:off x="7081691" y="4347473"/>
            <a:ext cx="2281384" cy="1384995"/>
          </a:xfrm>
          <a:prstGeom prst="rect">
            <a:avLst/>
          </a:prstGeom>
          <a:noFill/>
        </p:spPr>
        <p:txBody>
          <a:bodyPr wrap="square" rtlCol="0">
            <a:spAutoFit/>
          </a:bodyPr>
          <a:lstStyle/>
          <a:p>
            <a:r>
              <a:rPr lang="en-SG" sz="1200" b="1" dirty="0"/>
              <a:t>Cluster of signals here coming close and changing side rapidly, can be furthered studied using tick data for HFT. Market seems indecisive and in a range given the many buy and sell signals generated here</a:t>
            </a:r>
          </a:p>
        </p:txBody>
      </p:sp>
      <p:sp>
        <p:nvSpPr>
          <p:cNvPr id="5" name="TextBox 4">
            <a:extLst>
              <a:ext uri="{FF2B5EF4-FFF2-40B4-BE49-F238E27FC236}">
                <a16:creationId xmlns:a16="http://schemas.microsoft.com/office/drawing/2014/main" id="{8EF8CB7F-CF14-4DAF-97A9-0C32B5D293BC}"/>
              </a:ext>
            </a:extLst>
          </p:cNvPr>
          <p:cNvSpPr txBox="1"/>
          <p:nvPr/>
        </p:nvSpPr>
        <p:spPr>
          <a:xfrm>
            <a:off x="5056203" y="1775534"/>
            <a:ext cx="1609725" cy="1015663"/>
          </a:xfrm>
          <a:prstGeom prst="rect">
            <a:avLst/>
          </a:prstGeom>
          <a:noFill/>
        </p:spPr>
        <p:txBody>
          <a:bodyPr wrap="square" rtlCol="0">
            <a:spAutoFit/>
          </a:bodyPr>
          <a:lstStyle/>
          <a:p>
            <a:r>
              <a:rPr lang="en-SG" sz="1200" b="1" dirty="0"/>
              <a:t>Very nice sell signal followed by a trend move as SMA20 and SMA50 cut down into the SMA200</a:t>
            </a:r>
          </a:p>
        </p:txBody>
      </p:sp>
      <p:cxnSp>
        <p:nvCxnSpPr>
          <p:cNvPr id="10" name="Straight Arrow Connector 9">
            <a:extLst>
              <a:ext uri="{FF2B5EF4-FFF2-40B4-BE49-F238E27FC236}">
                <a16:creationId xmlns:a16="http://schemas.microsoft.com/office/drawing/2014/main" id="{18F0FC2C-96DC-44D6-8FD5-7535265B4F63}"/>
              </a:ext>
            </a:extLst>
          </p:cNvPr>
          <p:cNvCxnSpPr/>
          <p:nvPr/>
        </p:nvCxnSpPr>
        <p:spPr>
          <a:xfrm flipH="1" flipV="1">
            <a:off x="3923930" y="887767"/>
            <a:ext cx="1056443" cy="887767"/>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2" name="Straight Arrow Connector 11">
            <a:extLst>
              <a:ext uri="{FF2B5EF4-FFF2-40B4-BE49-F238E27FC236}">
                <a16:creationId xmlns:a16="http://schemas.microsoft.com/office/drawing/2014/main" id="{EA0FBFAC-A088-4D81-A74D-EF38A397E790}"/>
              </a:ext>
            </a:extLst>
          </p:cNvPr>
          <p:cNvCxnSpPr/>
          <p:nvPr/>
        </p:nvCxnSpPr>
        <p:spPr>
          <a:xfrm flipH="1">
            <a:off x="5264458" y="2791197"/>
            <a:ext cx="248575" cy="502419"/>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332448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4000"/>
            <a:lum/>
          </a:blip>
          <a:srcRect/>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B89BC3-0EBB-4115-AC10-44C3CA8235EE}"/>
              </a:ext>
            </a:extLst>
          </p:cNvPr>
          <p:cNvSpPr>
            <a:spLocks noGrp="1"/>
          </p:cNvSpPr>
          <p:nvPr>
            <p:ph type="title"/>
          </p:nvPr>
        </p:nvSpPr>
        <p:spPr/>
        <p:txBody>
          <a:bodyPr/>
          <a:lstStyle/>
          <a:p>
            <a:r>
              <a:rPr lang="en-SG" dirty="0"/>
              <a:t> </a:t>
            </a:r>
          </a:p>
        </p:txBody>
      </p:sp>
      <p:sp>
        <p:nvSpPr>
          <p:cNvPr id="4" name="Rectangle 3">
            <a:extLst>
              <a:ext uri="{FF2B5EF4-FFF2-40B4-BE49-F238E27FC236}">
                <a16:creationId xmlns:a16="http://schemas.microsoft.com/office/drawing/2014/main" id="{11B7F40F-C315-40DF-B4BD-E4E225233C48}"/>
              </a:ext>
            </a:extLst>
          </p:cNvPr>
          <p:cNvSpPr/>
          <p:nvPr/>
        </p:nvSpPr>
        <p:spPr>
          <a:xfrm>
            <a:off x="736847" y="104576"/>
            <a:ext cx="10616953" cy="923330"/>
          </a:xfrm>
          <a:prstGeom prst="rect">
            <a:avLst/>
          </a:prstGeom>
          <a:noFill/>
        </p:spPr>
        <p:txBody>
          <a:bodyPr wrap="square" lIns="91440" tIns="45720" rIns="91440" bIns="45720">
            <a:spAutoFit/>
          </a:bodyPr>
          <a:lstStyle/>
          <a:p>
            <a:pPr algn="ctr"/>
            <a:r>
              <a:rPr lang="en-US" sz="5400" b="1" cap="none" spc="0" dirty="0">
                <a:ln w="6600">
                  <a:solidFill>
                    <a:schemeClr val="accent2"/>
                  </a:solidFill>
                  <a:prstDash val="solid"/>
                </a:ln>
                <a:solidFill>
                  <a:schemeClr val="accent2">
                    <a:lumMod val="60000"/>
                    <a:lumOff val="40000"/>
                  </a:schemeClr>
                </a:solidFill>
                <a:effectLst>
                  <a:outerShdw dist="38100" dir="2700000" algn="tl" rotWithShape="0">
                    <a:schemeClr val="accent2"/>
                  </a:outerShdw>
                </a:effectLst>
              </a:rPr>
              <a:t>COVARIANCE and CORRELATION</a:t>
            </a:r>
          </a:p>
        </p:txBody>
      </p:sp>
      <p:sp>
        <p:nvSpPr>
          <p:cNvPr id="26" name="TextBox 25">
            <a:extLst>
              <a:ext uri="{FF2B5EF4-FFF2-40B4-BE49-F238E27FC236}">
                <a16:creationId xmlns:a16="http://schemas.microsoft.com/office/drawing/2014/main" id="{DAAC7DB0-3330-48D7-A7BA-AEDF9257A005}"/>
              </a:ext>
            </a:extLst>
          </p:cNvPr>
          <p:cNvSpPr txBox="1"/>
          <p:nvPr/>
        </p:nvSpPr>
        <p:spPr>
          <a:xfrm>
            <a:off x="736847" y="1027906"/>
            <a:ext cx="10892900" cy="2308324"/>
          </a:xfrm>
          <a:prstGeom prst="rect">
            <a:avLst/>
          </a:prstGeom>
          <a:blipFill dpi="0" rotWithShape="1">
            <a:blip r:embed="rId3">
              <a:alphaModFix amt="65000"/>
            </a:blip>
            <a:srcRect/>
            <a:tile tx="0" ty="0" sx="100000" sy="100000" flip="none" algn="tl"/>
          </a:blipFill>
        </p:spPr>
        <p:txBody>
          <a:bodyPr wrap="square" rtlCol="0">
            <a:spAutoFit/>
          </a:bodyPr>
          <a:lstStyle/>
          <a:p>
            <a:pPr algn="l"/>
            <a:r>
              <a:rPr lang="en-US" b="0" i="0" dirty="0">
                <a:effectLst/>
                <a:latin typeface="Calibri" panose="020F0502020204030204" pitchFamily="34" charset="0"/>
                <a:cs typeface="Calibri" panose="020F0502020204030204" pitchFamily="34" charset="0"/>
              </a:rPr>
              <a:t>In the next part of the analysis, we want to look at </a:t>
            </a:r>
            <a:r>
              <a:rPr lang="en-US" b="0" i="0" u="sng" dirty="0">
                <a:effectLst/>
                <a:latin typeface="Calibri" panose="020F0502020204030204" pitchFamily="34" charset="0"/>
                <a:cs typeface="Calibri" panose="020F0502020204030204" pitchFamily="34" charset="0"/>
              </a:rPr>
              <a:t>covariance and correlations </a:t>
            </a:r>
            <a:r>
              <a:rPr lang="en-US" b="0" i="0" dirty="0">
                <a:effectLst/>
                <a:latin typeface="Calibri" panose="020F0502020204030204" pitchFamily="34" charset="0"/>
                <a:cs typeface="Calibri" panose="020F0502020204030204" pitchFamily="34" charset="0"/>
              </a:rPr>
              <a:t>of the straight </a:t>
            </a:r>
            <a:r>
              <a:rPr lang="en-US" b="0" i="0" dirty="0" err="1">
                <a:effectLst/>
                <a:latin typeface="Calibri" panose="020F0502020204030204" pitchFamily="34" charset="0"/>
                <a:cs typeface="Calibri" panose="020F0502020204030204" pitchFamily="34" charset="0"/>
              </a:rPr>
              <a:t>usd</a:t>
            </a:r>
            <a:r>
              <a:rPr lang="en-US" b="0" i="0" dirty="0">
                <a:effectLst/>
                <a:latin typeface="Calibri" panose="020F0502020204030204" pitchFamily="34" charset="0"/>
                <a:cs typeface="Calibri" panose="020F0502020204030204" pitchFamily="34" charset="0"/>
              </a:rPr>
              <a:t> pairs of our currency datasets. We will calculate covariance using </a:t>
            </a:r>
            <a:r>
              <a:rPr lang="en-US" b="0" i="0" dirty="0" err="1">
                <a:effectLst/>
                <a:latin typeface="Calibri" panose="020F0502020204030204" pitchFamily="34" charset="0"/>
                <a:cs typeface="Calibri" panose="020F0502020204030204" pitchFamily="34" charset="0"/>
              </a:rPr>
              <a:t>Numpy</a:t>
            </a:r>
            <a:r>
              <a:rPr lang="en-US" b="0" i="0" dirty="0">
                <a:effectLst/>
                <a:latin typeface="Calibri" panose="020F0502020204030204" pitchFamily="34" charset="0"/>
                <a:cs typeface="Calibri" panose="020F0502020204030204" pitchFamily="34" charset="0"/>
              </a:rPr>
              <a:t> and correlation using Seaborn</a:t>
            </a:r>
          </a:p>
          <a:p>
            <a:pPr algn="l"/>
            <a:endParaRPr lang="en-US" b="0" i="0" dirty="0">
              <a:effectLst/>
              <a:latin typeface="Calibri" panose="020F0502020204030204" pitchFamily="34" charset="0"/>
              <a:cs typeface="Calibri" panose="020F0502020204030204" pitchFamily="34" charset="0"/>
            </a:endParaRPr>
          </a:p>
          <a:p>
            <a:pPr algn="l"/>
            <a:r>
              <a:rPr lang="en-US" b="1" i="0" dirty="0">
                <a:effectLst/>
                <a:latin typeface="Calibri" panose="020F0502020204030204" pitchFamily="34" charset="0"/>
                <a:cs typeface="Calibri" panose="020F0502020204030204" pitchFamily="34" charset="0"/>
              </a:rPr>
              <a:t>Covariance</a:t>
            </a:r>
            <a:r>
              <a:rPr lang="en-US" b="0" i="0" dirty="0">
                <a:effectLst/>
                <a:latin typeface="Calibri" panose="020F0502020204030204" pitchFamily="34" charset="0"/>
                <a:cs typeface="Calibri" panose="020F0502020204030204" pitchFamily="34" charset="0"/>
              </a:rPr>
              <a:t> is a measure to indicate the extent to which two random variables change in tandem.</a:t>
            </a:r>
          </a:p>
          <a:p>
            <a:pPr algn="l"/>
            <a:endParaRPr lang="en-US" b="0" i="0" dirty="0">
              <a:effectLst/>
              <a:latin typeface="Calibri" panose="020F0502020204030204" pitchFamily="34" charset="0"/>
              <a:cs typeface="Calibri" panose="020F0502020204030204" pitchFamily="34" charset="0"/>
            </a:endParaRPr>
          </a:p>
          <a:p>
            <a:pPr algn="l"/>
            <a:r>
              <a:rPr lang="en-US" b="1" i="0" dirty="0">
                <a:effectLst/>
                <a:latin typeface="Calibri" panose="020F0502020204030204" pitchFamily="34" charset="0"/>
                <a:cs typeface="Calibri" panose="020F0502020204030204" pitchFamily="34" charset="0"/>
              </a:rPr>
              <a:t>Correlation</a:t>
            </a:r>
            <a:r>
              <a:rPr lang="en-US" b="0" i="0" dirty="0">
                <a:effectLst/>
                <a:latin typeface="Calibri" panose="020F0502020204030204" pitchFamily="34" charset="0"/>
                <a:cs typeface="Calibri" panose="020F0502020204030204" pitchFamily="34" charset="0"/>
              </a:rPr>
              <a:t> is a measure used to represent how strongly two random variables are related to each other. It measures both the strength and direction of the linear relationship between two variables.</a:t>
            </a:r>
          </a:p>
          <a:p>
            <a:pPr algn="l"/>
            <a:endParaRPr lang="en-US" b="0" i="0" dirty="0">
              <a:effectLst/>
              <a:latin typeface="droid sans"/>
            </a:endParaRPr>
          </a:p>
        </p:txBody>
      </p:sp>
      <p:sp>
        <p:nvSpPr>
          <p:cNvPr id="8" name="TextBox 7">
            <a:extLst>
              <a:ext uri="{FF2B5EF4-FFF2-40B4-BE49-F238E27FC236}">
                <a16:creationId xmlns:a16="http://schemas.microsoft.com/office/drawing/2014/main" id="{42953990-25A9-4AC8-963B-D5364878E50B}"/>
              </a:ext>
            </a:extLst>
          </p:cNvPr>
          <p:cNvSpPr txBox="1"/>
          <p:nvPr/>
        </p:nvSpPr>
        <p:spPr>
          <a:xfrm>
            <a:off x="4274135" y="3336230"/>
            <a:ext cx="6094520" cy="769441"/>
          </a:xfrm>
          <a:prstGeom prst="rect">
            <a:avLst/>
          </a:prstGeom>
          <a:noFill/>
        </p:spPr>
        <p:txBody>
          <a:bodyPr wrap="square">
            <a:spAutoFit/>
          </a:bodyPr>
          <a:lstStyle/>
          <a:p>
            <a:r>
              <a:rPr lang="en-US" sz="4400" b="1" cap="none" spc="0" dirty="0">
                <a:ln w="6600">
                  <a:solidFill>
                    <a:schemeClr val="accent2"/>
                  </a:solidFill>
                  <a:prstDash val="solid"/>
                </a:ln>
                <a:solidFill>
                  <a:srgbClr val="FFFFFF"/>
                </a:solidFill>
                <a:effectLst>
                  <a:outerShdw dist="38100" dir="2700000" algn="tl" rotWithShape="0">
                    <a:schemeClr val="accent2"/>
                  </a:outerShdw>
                </a:effectLst>
              </a:rPr>
              <a:t>COVARIANCE</a:t>
            </a:r>
            <a:endParaRPr lang="en-SG" sz="4400" dirty="0"/>
          </a:p>
        </p:txBody>
      </p:sp>
      <p:sp>
        <p:nvSpPr>
          <p:cNvPr id="7" name="TextBox 6">
            <a:extLst>
              <a:ext uri="{FF2B5EF4-FFF2-40B4-BE49-F238E27FC236}">
                <a16:creationId xmlns:a16="http://schemas.microsoft.com/office/drawing/2014/main" id="{0BFE769E-584C-41DD-8967-61B6113DE04F}"/>
              </a:ext>
            </a:extLst>
          </p:cNvPr>
          <p:cNvSpPr txBox="1"/>
          <p:nvPr/>
        </p:nvSpPr>
        <p:spPr>
          <a:xfrm>
            <a:off x="649550" y="4105671"/>
            <a:ext cx="10892900" cy="2585323"/>
          </a:xfrm>
          <a:prstGeom prst="rect">
            <a:avLst/>
          </a:prstGeom>
          <a:blipFill dpi="0" rotWithShape="1">
            <a:blip r:embed="rId4">
              <a:alphaModFix amt="63000"/>
            </a:blip>
            <a:srcRect/>
            <a:tile tx="0" ty="0" sx="100000" sy="100000" flip="none" algn="tl"/>
          </a:blipFill>
        </p:spPr>
        <p:txBody>
          <a:bodyPr wrap="square" rtlCol="0">
            <a:spAutoFit/>
          </a:bodyPr>
          <a:lstStyle/>
          <a:p>
            <a:r>
              <a:rPr lang="en-US" dirty="0">
                <a:solidFill>
                  <a:srgbClr val="000000"/>
                </a:solidFill>
              </a:rPr>
              <a:t>Covariance only measures how two variables change together, not the dependency of one variable on another one.</a:t>
            </a:r>
          </a:p>
          <a:p>
            <a:r>
              <a:rPr lang="en-US" dirty="0"/>
              <a:t>Covariance indicates the direction of the linear relationship between variables.</a:t>
            </a:r>
          </a:p>
          <a:p>
            <a:r>
              <a:rPr lang="en-US" b="0" i="0" dirty="0">
                <a:solidFill>
                  <a:srgbClr val="000000"/>
                </a:solidFill>
                <a:effectLst/>
              </a:rPr>
              <a:t>Covariance can vary between -∞ and +∞. Covariance is affected by the change in scale.</a:t>
            </a:r>
          </a:p>
          <a:p>
            <a:endParaRPr lang="en-US" b="0" i="0" dirty="0">
              <a:solidFill>
                <a:srgbClr val="000000"/>
              </a:solidFill>
              <a:effectLst/>
            </a:endParaRPr>
          </a:p>
          <a:p>
            <a:r>
              <a:rPr lang="en-US" dirty="0"/>
              <a:t>The value of covariance between 2 variables is achieved by taking the summation of the product of the differences from the means of the variables as follows: </a:t>
            </a:r>
          </a:p>
          <a:p>
            <a:endParaRPr lang="en-US" dirty="0"/>
          </a:p>
          <a:p>
            <a:endParaRPr lang="en-US" dirty="0"/>
          </a:p>
          <a:p>
            <a:endParaRPr lang="en-SG" dirty="0"/>
          </a:p>
        </p:txBody>
      </p:sp>
      <p:pic>
        <p:nvPicPr>
          <p:cNvPr id="1032" name="Picture 8">
            <a:extLst>
              <a:ext uri="{FF2B5EF4-FFF2-40B4-BE49-F238E27FC236}">
                <a16:creationId xmlns:a16="http://schemas.microsoft.com/office/drawing/2014/main" id="{5E60AEB9-C15C-4A8E-9B2C-17214593C81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10088" y="5892800"/>
            <a:ext cx="2886075" cy="600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18083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4000"/>
            <a:lum/>
          </a:blip>
          <a:srcRect/>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B89BC3-0EBB-4115-AC10-44C3CA8235EE}"/>
              </a:ext>
            </a:extLst>
          </p:cNvPr>
          <p:cNvSpPr>
            <a:spLocks noGrp="1"/>
          </p:cNvSpPr>
          <p:nvPr>
            <p:ph type="title"/>
          </p:nvPr>
        </p:nvSpPr>
        <p:spPr/>
        <p:txBody>
          <a:bodyPr/>
          <a:lstStyle/>
          <a:p>
            <a:r>
              <a:rPr lang="en-SG" dirty="0"/>
              <a:t> </a:t>
            </a:r>
          </a:p>
        </p:txBody>
      </p:sp>
      <p:sp>
        <p:nvSpPr>
          <p:cNvPr id="4" name="Rectangle 3">
            <a:extLst>
              <a:ext uri="{FF2B5EF4-FFF2-40B4-BE49-F238E27FC236}">
                <a16:creationId xmlns:a16="http://schemas.microsoft.com/office/drawing/2014/main" id="{11B7F40F-C315-40DF-B4BD-E4E225233C48}"/>
              </a:ext>
            </a:extLst>
          </p:cNvPr>
          <p:cNvSpPr/>
          <p:nvPr/>
        </p:nvSpPr>
        <p:spPr>
          <a:xfrm>
            <a:off x="1784413" y="104576"/>
            <a:ext cx="8105312" cy="923330"/>
          </a:xfrm>
          <a:prstGeom prst="rect">
            <a:avLst/>
          </a:prstGeom>
          <a:noFill/>
        </p:spPr>
        <p:txBody>
          <a:bodyPr wrap="square" lIns="91440" tIns="45720" rIns="91440" bIns="45720">
            <a:spAutoFit/>
          </a:bodyPr>
          <a:lstStyle/>
          <a:p>
            <a:pPr algn="ctr"/>
            <a:r>
              <a:rPr lang="en-US" sz="5400" b="1" cap="none" spc="0" dirty="0">
                <a:ln w="6600">
                  <a:solidFill>
                    <a:schemeClr val="accent2"/>
                  </a:solidFill>
                  <a:prstDash val="solid"/>
                </a:ln>
                <a:solidFill>
                  <a:srgbClr val="FFFFFF"/>
                </a:solidFill>
                <a:effectLst>
                  <a:outerShdw dist="38100" dir="2700000" algn="tl" rotWithShape="0">
                    <a:schemeClr val="accent2"/>
                  </a:outerShdw>
                </a:effectLst>
              </a:rPr>
              <a:t>Covariance Analysis -EUR</a:t>
            </a:r>
          </a:p>
        </p:txBody>
      </p:sp>
      <p:pic>
        <p:nvPicPr>
          <p:cNvPr id="11" name="Picture 10">
            <a:extLst>
              <a:ext uri="{FF2B5EF4-FFF2-40B4-BE49-F238E27FC236}">
                <a16:creationId xmlns:a16="http://schemas.microsoft.com/office/drawing/2014/main" id="{29DEAC3B-80D8-4599-B829-685C73156BC9}"/>
              </a:ext>
            </a:extLst>
          </p:cNvPr>
          <p:cNvPicPr>
            <a:picLocks noChangeAspect="1"/>
          </p:cNvPicPr>
          <p:nvPr/>
        </p:nvPicPr>
        <p:blipFill>
          <a:blip r:embed="rId3"/>
          <a:stretch>
            <a:fillRect/>
          </a:stretch>
        </p:blipFill>
        <p:spPr>
          <a:xfrm>
            <a:off x="664583" y="1188073"/>
            <a:ext cx="5172486" cy="3524390"/>
          </a:xfrm>
          <a:prstGeom prst="rect">
            <a:avLst/>
          </a:prstGeom>
        </p:spPr>
      </p:pic>
      <p:sp>
        <p:nvSpPr>
          <p:cNvPr id="12" name="TextBox 11">
            <a:extLst>
              <a:ext uri="{FF2B5EF4-FFF2-40B4-BE49-F238E27FC236}">
                <a16:creationId xmlns:a16="http://schemas.microsoft.com/office/drawing/2014/main" id="{64EB19ED-B4E7-4C00-AB8F-D9AF2F438663}"/>
              </a:ext>
            </a:extLst>
          </p:cNvPr>
          <p:cNvSpPr txBox="1"/>
          <p:nvPr/>
        </p:nvSpPr>
        <p:spPr>
          <a:xfrm>
            <a:off x="921543" y="5091430"/>
            <a:ext cx="10308843" cy="1477328"/>
          </a:xfrm>
          <a:prstGeom prst="rect">
            <a:avLst/>
          </a:prstGeom>
          <a:blipFill dpi="0" rotWithShape="1">
            <a:blip r:embed="rId4">
              <a:alphaModFix amt="73000"/>
            </a:blip>
            <a:srcRect/>
            <a:tile tx="0" ty="0" sx="100000" sy="100000" flip="none" algn="tl"/>
          </a:blipFill>
        </p:spPr>
        <p:txBody>
          <a:bodyPr wrap="square" rtlCol="0">
            <a:spAutoFit/>
          </a:bodyPr>
          <a:lstStyle/>
          <a:p>
            <a:r>
              <a:rPr lang="en-US" dirty="0"/>
              <a:t>Conclusion:</a:t>
            </a:r>
          </a:p>
          <a:p>
            <a:endParaRPr lang="en-US" dirty="0"/>
          </a:p>
          <a:p>
            <a:r>
              <a:rPr lang="en-US" dirty="0"/>
              <a:t>EUR with AUD, NZD, GBP or XAU have positive covariance and tend to move together</a:t>
            </a:r>
          </a:p>
          <a:p>
            <a:endParaRPr lang="en-US" dirty="0"/>
          </a:p>
          <a:p>
            <a:r>
              <a:rPr lang="en-US" dirty="0"/>
              <a:t>EUR with JPY, CNH, SGD have negative covariance and tend to move in opposite direction</a:t>
            </a:r>
            <a:endParaRPr lang="en-SG" dirty="0"/>
          </a:p>
        </p:txBody>
      </p:sp>
      <p:pic>
        <p:nvPicPr>
          <p:cNvPr id="14" name="Picture 13">
            <a:extLst>
              <a:ext uri="{FF2B5EF4-FFF2-40B4-BE49-F238E27FC236}">
                <a16:creationId xmlns:a16="http://schemas.microsoft.com/office/drawing/2014/main" id="{C4588177-BD04-4E72-9BA4-FBEA0F83D4B2}"/>
              </a:ext>
            </a:extLst>
          </p:cNvPr>
          <p:cNvPicPr>
            <a:picLocks noChangeAspect="1"/>
          </p:cNvPicPr>
          <p:nvPr/>
        </p:nvPicPr>
        <p:blipFill>
          <a:blip r:embed="rId5"/>
          <a:stretch>
            <a:fillRect/>
          </a:stretch>
        </p:blipFill>
        <p:spPr>
          <a:xfrm>
            <a:off x="6465093" y="1027906"/>
            <a:ext cx="4765293" cy="3844725"/>
          </a:xfrm>
          <a:prstGeom prst="rect">
            <a:avLst/>
          </a:prstGeom>
        </p:spPr>
      </p:pic>
    </p:spTree>
    <p:extLst>
      <p:ext uri="{BB962C8B-B14F-4D97-AF65-F5344CB8AC3E}">
        <p14:creationId xmlns:p14="http://schemas.microsoft.com/office/powerpoint/2010/main" val="37532152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4000"/>
            <a:lum/>
          </a:blip>
          <a:srcRect/>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B89BC3-0EBB-4115-AC10-44C3CA8235EE}"/>
              </a:ext>
            </a:extLst>
          </p:cNvPr>
          <p:cNvSpPr>
            <a:spLocks noGrp="1"/>
          </p:cNvSpPr>
          <p:nvPr>
            <p:ph type="title"/>
          </p:nvPr>
        </p:nvSpPr>
        <p:spPr/>
        <p:txBody>
          <a:bodyPr/>
          <a:lstStyle/>
          <a:p>
            <a:r>
              <a:rPr lang="en-SG" dirty="0"/>
              <a:t> </a:t>
            </a:r>
          </a:p>
        </p:txBody>
      </p:sp>
      <p:sp>
        <p:nvSpPr>
          <p:cNvPr id="4" name="Rectangle 3">
            <a:extLst>
              <a:ext uri="{FF2B5EF4-FFF2-40B4-BE49-F238E27FC236}">
                <a16:creationId xmlns:a16="http://schemas.microsoft.com/office/drawing/2014/main" id="{11B7F40F-C315-40DF-B4BD-E4E225233C48}"/>
              </a:ext>
            </a:extLst>
          </p:cNvPr>
          <p:cNvSpPr/>
          <p:nvPr/>
        </p:nvSpPr>
        <p:spPr>
          <a:xfrm>
            <a:off x="-275208" y="104576"/>
            <a:ext cx="12357717" cy="923330"/>
          </a:xfrm>
          <a:prstGeom prst="rect">
            <a:avLst/>
          </a:prstGeom>
          <a:noFill/>
        </p:spPr>
        <p:txBody>
          <a:bodyPr wrap="square" lIns="91440" tIns="45720" rIns="91440" bIns="45720">
            <a:spAutoFit/>
          </a:bodyPr>
          <a:lstStyle/>
          <a:p>
            <a:pPr algn="ctr"/>
            <a:r>
              <a:rPr lang="en-US" sz="5400" b="1" cap="none" spc="0" dirty="0">
                <a:ln w="6600">
                  <a:solidFill>
                    <a:schemeClr val="accent2"/>
                  </a:solidFill>
                  <a:prstDash val="solid"/>
                </a:ln>
                <a:solidFill>
                  <a:srgbClr val="FFFFFF"/>
                </a:solidFill>
                <a:effectLst>
                  <a:outerShdw dist="38100" dir="2700000" algn="tl" rotWithShape="0">
                    <a:schemeClr val="accent2"/>
                  </a:outerShdw>
                </a:effectLst>
              </a:rPr>
              <a:t>Covariance Analysis –</a:t>
            </a:r>
            <a:r>
              <a:rPr lang="en-US" sz="5400" b="1" dirty="0">
                <a:ln w="6600">
                  <a:solidFill>
                    <a:schemeClr val="accent2"/>
                  </a:solidFill>
                  <a:prstDash val="solid"/>
                </a:ln>
                <a:solidFill>
                  <a:srgbClr val="FFFFFF"/>
                </a:solidFill>
                <a:effectLst>
                  <a:outerShdw dist="38100" dir="2700000" algn="tl" rotWithShape="0">
                    <a:schemeClr val="accent2"/>
                  </a:outerShdw>
                </a:effectLst>
              </a:rPr>
              <a:t> AUD and NZD</a:t>
            </a:r>
            <a:endParaRPr lang="en-US" sz="5400" b="1" cap="none" spc="0" dirty="0">
              <a:ln w="6600">
                <a:solidFill>
                  <a:schemeClr val="accent2"/>
                </a:solidFill>
                <a:prstDash val="solid"/>
              </a:ln>
              <a:solidFill>
                <a:srgbClr val="FFFFFF"/>
              </a:solidFill>
              <a:effectLst>
                <a:outerShdw dist="38100" dir="2700000" algn="tl" rotWithShape="0">
                  <a:schemeClr val="accent2"/>
                </a:outerShdw>
              </a:effectLst>
            </a:endParaRPr>
          </a:p>
        </p:txBody>
      </p:sp>
      <p:sp>
        <p:nvSpPr>
          <p:cNvPr id="12" name="TextBox 11">
            <a:extLst>
              <a:ext uri="{FF2B5EF4-FFF2-40B4-BE49-F238E27FC236}">
                <a16:creationId xmlns:a16="http://schemas.microsoft.com/office/drawing/2014/main" id="{64EB19ED-B4E7-4C00-AB8F-D9AF2F438663}"/>
              </a:ext>
            </a:extLst>
          </p:cNvPr>
          <p:cNvSpPr txBox="1"/>
          <p:nvPr/>
        </p:nvSpPr>
        <p:spPr>
          <a:xfrm>
            <a:off x="87042" y="4722099"/>
            <a:ext cx="5275071" cy="2031325"/>
          </a:xfrm>
          <a:prstGeom prst="rect">
            <a:avLst/>
          </a:prstGeom>
          <a:blipFill dpi="0" rotWithShape="1">
            <a:blip r:embed="rId3">
              <a:alphaModFix amt="73000"/>
            </a:blip>
            <a:srcRect/>
            <a:tile tx="0" ty="0" sx="100000" sy="100000" flip="none" algn="tl"/>
          </a:blipFill>
        </p:spPr>
        <p:txBody>
          <a:bodyPr wrap="square" rtlCol="0">
            <a:spAutoFit/>
          </a:bodyPr>
          <a:lstStyle/>
          <a:p>
            <a:r>
              <a:rPr lang="en-US" dirty="0"/>
              <a:t>Conclusion:</a:t>
            </a:r>
          </a:p>
          <a:p>
            <a:endParaRPr lang="en-US" dirty="0"/>
          </a:p>
          <a:p>
            <a:r>
              <a:rPr lang="en-US" dirty="0"/>
              <a:t>AUD with EUR, NZD, GBP or XAU have positive covariance and tend to move together</a:t>
            </a:r>
          </a:p>
          <a:p>
            <a:endParaRPr lang="en-US" dirty="0"/>
          </a:p>
          <a:p>
            <a:r>
              <a:rPr lang="en-US" dirty="0"/>
              <a:t>AUD with JPY, CNH, SGD have negative covariance and tend to move in opposite direction</a:t>
            </a:r>
            <a:endParaRPr lang="en-SG" dirty="0"/>
          </a:p>
        </p:txBody>
      </p:sp>
      <p:pic>
        <p:nvPicPr>
          <p:cNvPr id="5" name="Picture 4">
            <a:extLst>
              <a:ext uri="{FF2B5EF4-FFF2-40B4-BE49-F238E27FC236}">
                <a16:creationId xmlns:a16="http://schemas.microsoft.com/office/drawing/2014/main" id="{41658C06-4220-4CE5-ACA9-984AA9E986CB}"/>
              </a:ext>
            </a:extLst>
          </p:cNvPr>
          <p:cNvPicPr>
            <a:picLocks noChangeAspect="1"/>
          </p:cNvPicPr>
          <p:nvPr/>
        </p:nvPicPr>
        <p:blipFill>
          <a:blip r:embed="rId4"/>
          <a:stretch>
            <a:fillRect/>
          </a:stretch>
        </p:blipFill>
        <p:spPr>
          <a:xfrm>
            <a:off x="221386" y="1027906"/>
            <a:ext cx="4767309" cy="3486705"/>
          </a:xfrm>
          <a:prstGeom prst="rect">
            <a:avLst/>
          </a:prstGeom>
        </p:spPr>
      </p:pic>
      <p:pic>
        <p:nvPicPr>
          <p:cNvPr id="7" name="Picture 6">
            <a:extLst>
              <a:ext uri="{FF2B5EF4-FFF2-40B4-BE49-F238E27FC236}">
                <a16:creationId xmlns:a16="http://schemas.microsoft.com/office/drawing/2014/main" id="{5B6E8DA4-F754-48BA-B242-20A1E4ECCAC2}"/>
              </a:ext>
            </a:extLst>
          </p:cNvPr>
          <p:cNvPicPr>
            <a:picLocks noChangeAspect="1"/>
          </p:cNvPicPr>
          <p:nvPr/>
        </p:nvPicPr>
        <p:blipFill>
          <a:blip r:embed="rId5"/>
          <a:stretch>
            <a:fillRect/>
          </a:stretch>
        </p:blipFill>
        <p:spPr>
          <a:xfrm>
            <a:off x="5792495" y="891445"/>
            <a:ext cx="5640973" cy="3760454"/>
          </a:xfrm>
          <a:prstGeom prst="rect">
            <a:avLst/>
          </a:prstGeom>
        </p:spPr>
      </p:pic>
      <p:sp>
        <p:nvSpPr>
          <p:cNvPr id="13" name="TextBox 12">
            <a:extLst>
              <a:ext uri="{FF2B5EF4-FFF2-40B4-BE49-F238E27FC236}">
                <a16:creationId xmlns:a16="http://schemas.microsoft.com/office/drawing/2014/main" id="{8F4E0569-82BB-4445-9FA5-269D02DF1B5D}"/>
              </a:ext>
            </a:extLst>
          </p:cNvPr>
          <p:cNvSpPr txBox="1"/>
          <p:nvPr/>
        </p:nvSpPr>
        <p:spPr>
          <a:xfrm>
            <a:off x="5903650" y="4722098"/>
            <a:ext cx="5640973" cy="2031325"/>
          </a:xfrm>
          <a:prstGeom prst="rect">
            <a:avLst/>
          </a:prstGeom>
          <a:blipFill dpi="0" rotWithShape="1">
            <a:blip r:embed="rId3">
              <a:alphaModFix amt="73000"/>
            </a:blip>
            <a:srcRect/>
            <a:tile tx="0" ty="0" sx="100000" sy="100000" flip="none" algn="tl"/>
          </a:blipFill>
        </p:spPr>
        <p:txBody>
          <a:bodyPr wrap="square" rtlCol="0">
            <a:spAutoFit/>
          </a:bodyPr>
          <a:lstStyle/>
          <a:p>
            <a:r>
              <a:rPr lang="en-US" dirty="0"/>
              <a:t>Conclusion:</a:t>
            </a:r>
          </a:p>
          <a:p>
            <a:endParaRPr lang="en-US" dirty="0"/>
          </a:p>
          <a:p>
            <a:r>
              <a:rPr lang="en-US" dirty="0"/>
              <a:t>NZD with AUD, EUR, GBP or XAU have positive covariance and tend to move together</a:t>
            </a:r>
          </a:p>
          <a:p>
            <a:endParaRPr lang="en-US" dirty="0"/>
          </a:p>
          <a:p>
            <a:r>
              <a:rPr lang="en-US" dirty="0"/>
              <a:t>NZD with JPY, CNH, SGD have negative covariance and tend to move in opposite direction</a:t>
            </a:r>
            <a:endParaRPr lang="en-SG" dirty="0"/>
          </a:p>
        </p:txBody>
      </p:sp>
    </p:spTree>
    <p:extLst>
      <p:ext uri="{BB962C8B-B14F-4D97-AF65-F5344CB8AC3E}">
        <p14:creationId xmlns:p14="http://schemas.microsoft.com/office/powerpoint/2010/main" val="19936853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4000"/>
            <a:lum/>
          </a:blip>
          <a:srcRect/>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B89BC3-0EBB-4115-AC10-44C3CA8235EE}"/>
              </a:ext>
            </a:extLst>
          </p:cNvPr>
          <p:cNvSpPr>
            <a:spLocks noGrp="1"/>
          </p:cNvSpPr>
          <p:nvPr>
            <p:ph type="title"/>
          </p:nvPr>
        </p:nvSpPr>
        <p:spPr/>
        <p:txBody>
          <a:bodyPr/>
          <a:lstStyle/>
          <a:p>
            <a:r>
              <a:rPr lang="en-SG" dirty="0"/>
              <a:t> </a:t>
            </a:r>
          </a:p>
        </p:txBody>
      </p:sp>
      <p:sp>
        <p:nvSpPr>
          <p:cNvPr id="4" name="Rectangle 3">
            <a:extLst>
              <a:ext uri="{FF2B5EF4-FFF2-40B4-BE49-F238E27FC236}">
                <a16:creationId xmlns:a16="http://schemas.microsoft.com/office/drawing/2014/main" id="{11B7F40F-C315-40DF-B4BD-E4E225233C48}"/>
              </a:ext>
            </a:extLst>
          </p:cNvPr>
          <p:cNvSpPr/>
          <p:nvPr/>
        </p:nvSpPr>
        <p:spPr>
          <a:xfrm>
            <a:off x="-275208" y="104576"/>
            <a:ext cx="12357717" cy="923330"/>
          </a:xfrm>
          <a:prstGeom prst="rect">
            <a:avLst/>
          </a:prstGeom>
          <a:noFill/>
        </p:spPr>
        <p:txBody>
          <a:bodyPr wrap="square" lIns="91440" tIns="45720" rIns="91440" bIns="45720">
            <a:spAutoFit/>
          </a:bodyPr>
          <a:lstStyle/>
          <a:p>
            <a:pPr algn="ctr"/>
            <a:r>
              <a:rPr lang="en-US" sz="5400" b="1" cap="none" spc="0" dirty="0">
                <a:ln w="6600">
                  <a:solidFill>
                    <a:schemeClr val="accent2"/>
                  </a:solidFill>
                  <a:prstDash val="solid"/>
                </a:ln>
                <a:solidFill>
                  <a:srgbClr val="FFFFFF"/>
                </a:solidFill>
                <a:effectLst>
                  <a:outerShdw dist="38100" dir="2700000" algn="tl" rotWithShape="0">
                    <a:schemeClr val="accent2"/>
                  </a:outerShdw>
                </a:effectLst>
              </a:rPr>
              <a:t>Covariance Analysis –</a:t>
            </a:r>
            <a:r>
              <a:rPr lang="en-US" sz="5400" b="1" dirty="0">
                <a:ln w="6600">
                  <a:solidFill>
                    <a:schemeClr val="accent2"/>
                  </a:solidFill>
                  <a:prstDash val="solid"/>
                </a:ln>
                <a:solidFill>
                  <a:srgbClr val="FFFFFF"/>
                </a:solidFill>
                <a:effectLst>
                  <a:outerShdw dist="38100" dir="2700000" algn="tl" rotWithShape="0">
                    <a:schemeClr val="accent2"/>
                  </a:outerShdw>
                </a:effectLst>
              </a:rPr>
              <a:t> GBP and JPY</a:t>
            </a:r>
            <a:endParaRPr lang="en-US" sz="5400" b="1" cap="none" spc="0" dirty="0">
              <a:ln w="6600">
                <a:solidFill>
                  <a:schemeClr val="accent2"/>
                </a:solidFill>
                <a:prstDash val="solid"/>
              </a:ln>
              <a:solidFill>
                <a:srgbClr val="FFFFFF"/>
              </a:solidFill>
              <a:effectLst>
                <a:outerShdw dist="38100" dir="2700000" algn="tl" rotWithShape="0">
                  <a:schemeClr val="accent2"/>
                </a:outerShdw>
              </a:effectLst>
            </a:endParaRPr>
          </a:p>
        </p:txBody>
      </p:sp>
      <p:sp>
        <p:nvSpPr>
          <p:cNvPr id="12" name="TextBox 11">
            <a:extLst>
              <a:ext uri="{FF2B5EF4-FFF2-40B4-BE49-F238E27FC236}">
                <a16:creationId xmlns:a16="http://schemas.microsoft.com/office/drawing/2014/main" id="{64EB19ED-B4E7-4C00-AB8F-D9AF2F438663}"/>
              </a:ext>
            </a:extLst>
          </p:cNvPr>
          <p:cNvSpPr txBox="1"/>
          <p:nvPr/>
        </p:nvSpPr>
        <p:spPr>
          <a:xfrm>
            <a:off x="87042" y="4722099"/>
            <a:ext cx="5275071" cy="2031325"/>
          </a:xfrm>
          <a:prstGeom prst="rect">
            <a:avLst/>
          </a:prstGeom>
          <a:blipFill dpi="0" rotWithShape="1">
            <a:blip r:embed="rId3">
              <a:alphaModFix amt="73000"/>
            </a:blip>
            <a:srcRect/>
            <a:tile tx="0" ty="0" sx="100000" sy="100000" flip="none" algn="tl"/>
          </a:blipFill>
        </p:spPr>
        <p:txBody>
          <a:bodyPr wrap="square" rtlCol="0">
            <a:spAutoFit/>
          </a:bodyPr>
          <a:lstStyle/>
          <a:p>
            <a:r>
              <a:rPr lang="en-US" dirty="0"/>
              <a:t>Conclusion:</a:t>
            </a:r>
          </a:p>
          <a:p>
            <a:endParaRPr lang="en-US" dirty="0"/>
          </a:p>
          <a:p>
            <a:r>
              <a:rPr lang="en-US" dirty="0"/>
              <a:t>GBP with EUR, NZD, AUD or XAU have positive covariance and tend to move together</a:t>
            </a:r>
          </a:p>
          <a:p>
            <a:endParaRPr lang="en-US" dirty="0"/>
          </a:p>
          <a:p>
            <a:r>
              <a:rPr lang="en-US" dirty="0"/>
              <a:t>GBP with JPY, CNH, SGD have negative covariance and tend to move in opposite direction</a:t>
            </a:r>
            <a:endParaRPr lang="en-SG" dirty="0"/>
          </a:p>
        </p:txBody>
      </p:sp>
      <p:sp>
        <p:nvSpPr>
          <p:cNvPr id="13" name="TextBox 12">
            <a:extLst>
              <a:ext uri="{FF2B5EF4-FFF2-40B4-BE49-F238E27FC236}">
                <a16:creationId xmlns:a16="http://schemas.microsoft.com/office/drawing/2014/main" id="{8F4E0569-82BB-4445-9FA5-269D02DF1B5D}"/>
              </a:ext>
            </a:extLst>
          </p:cNvPr>
          <p:cNvSpPr txBox="1"/>
          <p:nvPr/>
        </p:nvSpPr>
        <p:spPr>
          <a:xfrm>
            <a:off x="6096000" y="4722099"/>
            <a:ext cx="5640973" cy="2031325"/>
          </a:xfrm>
          <a:prstGeom prst="rect">
            <a:avLst/>
          </a:prstGeom>
          <a:blipFill dpi="0" rotWithShape="1">
            <a:blip r:embed="rId3">
              <a:alphaModFix amt="73000"/>
            </a:blip>
            <a:srcRect/>
            <a:tile tx="0" ty="0" sx="100000" sy="100000" flip="none" algn="tl"/>
          </a:blipFill>
        </p:spPr>
        <p:txBody>
          <a:bodyPr wrap="square" rtlCol="0">
            <a:spAutoFit/>
          </a:bodyPr>
          <a:lstStyle/>
          <a:p>
            <a:r>
              <a:rPr lang="en-US" dirty="0"/>
              <a:t>Conclusion:</a:t>
            </a:r>
          </a:p>
          <a:p>
            <a:endParaRPr lang="en-US" dirty="0"/>
          </a:p>
          <a:p>
            <a:r>
              <a:rPr lang="en-US" dirty="0"/>
              <a:t>JPY with AUD, EUR, GBP or XAU negative covariance and tend to move in opposite direction</a:t>
            </a:r>
          </a:p>
          <a:p>
            <a:endParaRPr lang="en-US" dirty="0"/>
          </a:p>
          <a:p>
            <a:r>
              <a:rPr lang="en-US" dirty="0"/>
              <a:t>JPY with CNH, SGD have positive covariance and tend to move together</a:t>
            </a:r>
          </a:p>
        </p:txBody>
      </p:sp>
      <p:pic>
        <p:nvPicPr>
          <p:cNvPr id="6" name="Picture 5">
            <a:extLst>
              <a:ext uri="{FF2B5EF4-FFF2-40B4-BE49-F238E27FC236}">
                <a16:creationId xmlns:a16="http://schemas.microsoft.com/office/drawing/2014/main" id="{B1DE48CB-B1DA-45B9-A7AD-7B3FA333D85F}"/>
              </a:ext>
            </a:extLst>
          </p:cNvPr>
          <p:cNvPicPr>
            <a:picLocks noChangeAspect="1"/>
          </p:cNvPicPr>
          <p:nvPr/>
        </p:nvPicPr>
        <p:blipFill>
          <a:blip r:embed="rId4"/>
          <a:stretch>
            <a:fillRect/>
          </a:stretch>
        </p:blipFill>
        <p:spPr>
          <a:xfrm>
            <a:off x="87042" y="913059"/>
            <a:ext cx="5736778" cy="3662884"/>
          </a:xfrm>
          <a:prstGeom prst="rect">
            <a:avLst/>
          </a:prstGeom>
        </p:spPr>
      </p:pic>
      <p:pic>
        <p:nvPicPr>
          <p:cNvPr id="9" name="Picture 8">
            <a:extLst>
              <a:ext uri="{FF2B5EF4-FFF2-40B4-BE49-F238E27FC236}">
                <a16:creationId xmlns:a16="http://schemas.microsoft.com/office/drawing/2014/main" id="{E268CA7B-9D7E-47BF-9344-EECE46942063}"/>
              </a:ext>
            </a:extLst>
          </p:cNvPr>
          <p:cNvPicPr>
            <a:picLocks noChangeAspect="1"/>
          </p:cNvPicPr>
          <p:nvPr/>
        </p:nvPicPr>
        <p:blipFill>
          <a:blip r:embed="rId5"/>
          <a:stretch>
            <a:fillRect/>
          </a:stretch>
        </p:blipFill>
        <p:spPr>
          <a:xfrm>
            <a:off x="6096000" y="860955"/>
            <a:ext cx="5794940" cy="3767091"/>
          </a:xfrm>
          <a:prstGeom prst="rect">
            <a:avLst/>
          </a:prstGeom>
        </p:spPr>
      </p:pic>
    </p:spTree>
    <p:extLst>
      <p:ext uri="{BB962C8B-B14F-4D97-AF65-F5344CB8AC3E}">
        <p14:creationId xmlns:p14="http://schemas.microsoft.com/office/powerpoint/2010/main" val="26328325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4000"/>
            <a:lum/>
          </a:blip>
          <a:srcRect/>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B89BC3-0EBB-4115-AC10-44C3CA8235EE}"/>
              </a:ext>
            </a:extLst>
          </p:cNvPr>
          <p:cNvSpPr>
            <a:spLocks noGrp="1"/>
          </p:cNvSpPr>
          <p:nvPr>
            <p:ph type="title"/>
          </p:nvPr>
        </p:nvSpPr>
        <p:spPr/>
        <p:txBody>
          <a:bodyPr/>
          <a:lstStyle/>
          <a:p>
            <a:r>
              <a:rPr lang="en-SG" dirty="0"/>
              <a:t> </a:t>
            </a:r>
          </a:p>
        </p:txBody>
      </p:sp>
      <p:sp>
        <p:nvSpPr>
          <p:cNvPr id="4" name="Rectangle 3">
            <a:extLst>
              <a:ext uri="{FF2B5EF4-FFF2-40B4-BE49-F238E27FC236}">
                <a16:creationId xmlns:a16="http://schemas.microsoft.com/office/drawing/2014/main" id="{11B7F40F-C315-40DF-B4BD-E4E225233C48}"/>
              </a:ext>
            </a:extLst>
          </p:cNvPr>
          <p:cNvSpPr/>
          <p:nvPr/>
        </p:nvSpPr>
        <p:spPr>
          <a:xfrm>
            <a:off x="-275208" y="104576"/>
            <a:ext cx="12357717" cy="923330"/>
          </a:xfrm>
          <a:prstGeom prst="rect">
            <a:avLst/>
          </a:prstGeom>
          <a:noFill/>
        </p:spPr>
        <p:txBody>
          <a:bodyPr wrap="square" lIns="91440" tIns="45720" rIns="91440" bIns="45720">
            <a:spAutoFit/>
          </a:bodyPr>
          <a:lstStyle/>
          <a:p>
            <a:pPr algn="ctr"/>
            <a:r>
              <a:rPr lang="en-US" sz="5400" b="1" cap="none" spc="0" dirty="0">
                <a:ln w="6600">
                  <a:solidFill>
                    <a:schemeClr val="accent2"/>
                  </a:solidFill>
                  <a:prstDash val="solid"/>
                </a:ln>
                <a:solidFill>
                  <a:srgbClr val="FFFFFF"/>
                </a:solidFill>
                <a:effectLst>
                  <a:outerShdw dist="38100" dir="2700000" algn="tl" rotWithShape="0">
                    <a:schemeClr val="accent2"/>
                  </a:outerShdw>
                </a:effectLst>
              </a:rPr>
              <a:t>Covariance Analysis –</a:t>
            </a:r>
            <a:r>
              <a:rPr lang="en-US" sz="5400" b="1" dirty="0">
                <a:ln w="6600">
                  <a:solidFill>
                    <a:schemeClr val="accent2"/>
                  </a:solidFill>
                  <a:prstDash val="solid"/>
                </a:ln>
                <a:solidFill>
                  <a:srgbClr val="FFFFFF"/>
                </a:solidFill>
                <a:effectLst>
                  <a:outerShdw dist="38100" dir="2700000" algn="tl" rotWithShape="0">
                    <a:schemeClr val="accent2"/>
                  </a:outerShdw>
                </a:effectLst>
              </a:rPr>
              <a:t> CNH and SGD</a:t>
            </a:r>
            <a:endParaRPr lang="en-US" sz="5400" b="1" cap="none" spc="0" dirty="0">
              <a:ln w="6600">
                <a:solidFill>
                  <a:schemeClr val="accent2"/>
                </a:solidFill>
                <a:prstDash val="solid"/>
              </a:ln>
              <a:solidFill>
                <a:srgbClr val="FFFFFF"/>
              </a:solidFill>
              <a:effectLst>
                <a:outerShdw dist="38100" dir="2700000" algn="tl" rotWithShape="0">
                  <a:schemeClr val="accent2"/>
                </a:outerShdw>
              </a:effectLst>
            </a:endParaRPr>
          </a:p>
        </p:txBody>
      </p:sp>
      <p:pic>
        <p:nvPicPr>
          <p:cNvPr id="6" name="Picture 5">
            <a:extLst>
              <a:ext uri="{FF2B5EF4-FFF2-40B4-BE49-F238E27FC236}">
                <a16:creationId xmlns:a16="http://schemas.microsoft.com/office/drawing/2014/main" id="{3ABC9740-F761-49A0-8FF8-72C4D570DA72}"/>
              </a:ext>
            </a:extLst>
          </p:cNvPr>
          <p:cNvPicPr>
            <a:picLocks noChangeAspect="1"/>
          </p:cNvPicPr>
          <p:nvPr/>
        </p:nvPicPr>
        <p:blipFill>
          <a:blip r:embed="rId3"/>
          <a:stretch>
            <a:fillRect/>
          </a:stretch>
        </p:blipFill>
        <p:spPr>
          <a:xfrm>
            <a:off x="2857578" y="3609975"/>
            <a:ext cx="6353175" cy="1429833"/>
          </a:xfrm>
          <a:prstGeom prst="rect">
            <a:avLst/>
          </a:prstGeom>
        </p:spPr>
      </p:pic>
      <p:sp>
        <p:nvSpPr>
          <p:cNvPr id="11" name="TextBox 10">
            <a:extLst>
              <a:ext uri="{FF2B5EF4-FFF2-40B4-BE49-F238E27FC236}">
                <a16:creationId xmlns:a16="http://schemas.microsoft.com/office/drawing/2014/main" id="{9DB5F2E6-9A5F-4C94-865E-339C34F2EECB}"/>
              </a:ext>
            </a:extLst>
          </p:cNvPr>
          <p:cNvSpPr txBox="1"/>
          <p:nvPr/>
        </p:nvSpPr>
        <p:spPr>
          <a:xfrm>
            <a:off x="0" y="5027678"/>
            <a:ext cx="5741788" cy="1477328"/>
          </a:xfrm>
          <a:prstGeom prst="rect">
            <a:avLst/>
          </a:prstGeom>
          <a:blipFill>
            <a:blip r:embed="rId4">
              <a:alphaModFix amt="61000"/>
            </a:blip>
            <a:tile tx="0" ty="0" sx="100000" sy="100000" flip="none" algn="tl"/>
          </a:blipFill>
        </p:spPr>
        <p:txBody>
          <a:bodyPr wrap="square">
            <a:spAutoFit/>
          </a:bodyPr>
          <a:lstStyle/>
          <a:p>
            <a:r>
              <a:rPr lang="en-US" dirty="0"/>
              <a:t>CNH with EUR, AUD, NZD, GBP or XAU have negative covariance and tend to move in opposite direction</a:t>
            </a:r>
          </a:p>
          <a:p>
            <a:endParaRPr lang="en-US" dirty="0"/>
          </a:p>
          <a:p>
            <a:r>
              <a:rPr lang="en-US" dirty="0"/>
              <a:t>CNH with JPY, SGD  have positive covariance and tend to move together</a:t>
            </a:r>
            <a:endParaRPr lang="en-SG" dirty="0"/>
          </a:p>
        </p:txBody>
      </p:sp>
      <p:sp>
        <p:nvSpPr>
          <p:cNvPr id="14" name="TextBox 13">
            <a:extLst>
              <a:ext uri="{FF2B5EF4-FFF2-40B4-BE49-F238E27FC236}">
                <a16:creationId xmlns:a16="http://schemas.microsoft.com/office/drawing/2014/main" id="{F0A27DAE-D16E-44F2-8B7F-9DF0A6569ACD}"/>
              </a:ext>
            </a:extLst>
          </p:cNvPr>
          <p:cNvSpPr txBox="1"/>
          <p:nvPr/>
        </p:nvSpPr>
        <p:spPr>
          <a:xfrm>
            <a:off x="5959876" y="5015547"/>
            <a:ext cx="6232124" cy="1477328"/>
          </a:xfrm>
          <a:prstGeom prst="rect">
            <a:avLst/>
          </a:prstGeom>
          <a:blipFill>
            <a:blip r:embed="rId4">
              <a:alphaModFix amt="61000"/>
            </a:blip>
            <a:tile tx="0" ty="0" sx="100000" sy="100000" flip="none" algn="tl"/>
          </a:blipFill>
        </p:spPr>
        <p:txBody>
          <a:bodyPr wrap="square">
            <a:spAutoFit/>
          </a:bodyPr>
          <a:lstStyle/>
          <a:p>
            <a:r>
              <a:rPr lang="en-US" dirty="0"/>
              <a:t>SGD with EUR, AUD, NZD, GBP or XAU have negative covariance and tend to move in opposite direction</a:t>
            </a:r>
          </a:p>
          <a:p>
            <a:endParaRPr lang="en-US" dirty="0"/>
          </a:p>
          <a:p>
            <a:r>
              <a:rPr lang="en-US" dirty="0"/>
              <a:t>SGD with JPY, CNH  have positive covariance and tend to move together</a:t>
            </a:r>
            <a:endParaRPr lang="en-SG" dirty="0"/>
          </a:p>
        </p:txBody>
      </p:sp>
      <p:pic>
        <p:nvPicPr>
          <p:cNvPr id="10" name="Picture 9">
            <a:extLst>
              <a:ext uri="{FF2B5EF4-FFF2-40B4-BE49-F238E27FC236}">
                <a16:creationId xmlns:a16="http://schemas.microsoft.com/office/drawing/2014/main" id="{36EC04C4-642C-4E2E-8D23-8B4299F35F91}"/>
              </a:ext>
            </a:extLst>
          </p:cNvPr>
          <p:cNvPicPr>
            <a:picLocks noChangeAspect="1"/>
          </p:cNvPicPr>
          <p:nvPr/>
        </p:nvPicPr>
        <p:blipFill>
          <a:blip r:embed="rId5"/>
          <a:stretch>
            <a:fillRect/>
          </a:stretch>
        </p:blipFill>
        <p:spPr>
          <a:xfrm>
            <a:off x="109492" y="1077633"/>
            <a:ext cx="5496172" cy="2532342"/>
          </a:xfrm>
          <a:prstGeom prst="rect">
            <a:avLst/>
          </a:prstGeom>
        </p:spPr>
      </p:pic>
      <p:pic>
        <p:nvPicPr>
          <p:cNvPr id="16" name="Picture 15">
            <a:extLst>
              <a:ext uri="{FF2B5EF4-FFF2-40B4-BE49-F238E27FC236}">
                <a16:creationId xmlns:a16="http://schemas.microsoft.com/office/drawing/2014/main" id="{CDCEFADE-F5C5-43E5-BD0E-81DE3068388B}"/>
              </a:ext>
            </a:extLst>
          </p:cNvPr>
          <p:cNvPicPr>
            <a:picLocks noChangeAspect="1"/>
          </p:cNvPicPr>
          <p:nvPr/>
        </p:nvPicPr>
        <p:blipFill>
          <a:blip r:embed="rId6"/>
          <a:stretch>
            <a:fillRect/>
          </a:stretch>
        </p:blipFill>
        <p:spPr>
          <a:xfrm>
            <a:off x="6088879" y="1027906"/>
            <a:ext cx="5839075" cy="2585421"/>
          </a:xfrm>
          <a:prstGeom prst="rect">
            <a:avLst/>
          </a:prstGeom>
        </p:spPr>
      </p:pic>
    </p:spTree>
    <p:extLst>
      <p:ext uri="{BB962C8B-B14F-4D97-AF65-F5344CB8AC3E}">
        <p14:creationId xmlns:p14="http://schemas.microsoft.com/office/powerpoint/2010/main" val="1418442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4000"/>
            <a:lum/>
          </a:blip>
          <a:srcRect/>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B89BC3-0EBB-4115-AC10-44C3CA8235EE}"/>
              </a:ext>
            </a:extLst>
          </p:cNvPr>
          <p:cNvSpPr>
            <a:spLocks noGrp="1"/>
          </p:cNvSpPr>
          <p:nvPr>
            <p:ph type="title"/>
          </p:nvPr>
        </p:nvSpPr>
        <p:spPr/>
        <p:txBody>
          <a:bodyPr/>
          <a:lstStyle/>
          <a:p>
            <a:r>
              <a:rPr lang="en-SG" dirty="0"/>
              <a:t> </a:t>
            </a:r>
          </a:p>
        </p:txBody>
      </p:sp>
      <p:sp>
        <p:nvSpPr>
          <p:cNvPr id="4" name="Rectangle 3">
            <a:extLst>
              <a:ext uri="{FF2B5EF4-FFF2-40B4-BE49-F238E27FC236}">
                <a16:creationId xmlns:a16="http://schemas.microsoft.com/office/drawing/2014/main" id="{11B7F40F-C315-40DF-B4BD-E4E225233C48}"/>
              </a:ext>
            </a:extLst>
          </p:cNvPr>
          <p:cNvSpPr/>
          <p:nvPr/>
        </p:nvSpPr>
        <p:spPr>
          <a:xfrm>
            <a:off x="-275208" y="104576"/>
            <a:ext cx="12357717" cy="923330"/>
          </a:xfrm>
          <a:prstGeom prst="rect">
            <a:avLst/>
          </a:prstGeom>
          <a:noFill/>
        </p:spPr>
        <p:txBody>
          <a:bodyPr wrap="square" lIns="91440" tIns="45720" rIns="91440" bIns="45720">
            <a:spAutoFit/>
          </a:bodyPr>
          <a:lstStyle/>
          <a:p>
            <a:pPr algn="ctr"/>
            <a:r>
              <a:rPr lang="en-US" sz="5400" b="1" cap="none" spc="0" dirty="0">
                <a:ln w="6600">
                  <a:solidFill>
                    <a:schemeClr val="accent2"/>
                  </a:solidFill>
                  <a:prstDash val="solid"/>
                </a:ln>
                <a:solidFill>
                  <a:srgbClr val="FFFFFF"/>
                </a:solidFill>
                <a:effectLst>
                  <a:outerShdw dist="38100" dir="2700000" algn="tl" rotWithShape="0">
                    <a:schemeClr val="accent2"/>
                  </a:outerShdw>
                </a:effectLst>
              </a:rPr>
              <a:t>Covariance Analysis –</a:t>
            </a:r>
            <a:r>
              <a:rPr lang="en-US" sz="5400" b="1" dirty="0">
                <a:ln w="6600">
                  <a:solidFill>
                    <a:schemeClr val="accent2"/>
                  </a:solidFill>
                  <a:prstDash val="solid"/>
                </a:ln>
                <a:solidFill>
                  <a:srgbClr val="FFFFFF"/>
                </a:solidFill>
                <a:effectLst>
                  <a:outerShdw dist="38100" dir="2700000" algn="tl" rotWithShape="0">
                    <a:schemeClr val="accent2"/>
                  </a:outerShdw>
                </a:effectLst>
              </a:rPr>
              <a:t> XAU</a:t>
            </a:r>
            <a:endParaRPr lang="en-US" sz="5400" b="1" cap="none" spc="0" dirty="0">
              <a:ln w="6600">
                <a:solidFill>
                  <a:schemeClr val="accent2"/>
                </a:solidFill>
                <a:prstDash val="solid"/>
              </a:ln>
              <a:solidFill>
                <a:srgbClr val="FFFFFF"/>
              </a:solidFill>
              <a:effectLst>
                <a:outerShdw dist="38100" dir="2700000" algn="tl" rotWithShape="0">
                  <a:schemeClr val="accent2"/>
                </a:outerShdw>
              </a:effectLst>
            </a:endParaRPr>
          </a:p>
        </p:txBody>
      </p:sp>
      <p:pic>
        <p:nvPicPr>
          <p:cNvPr id="5" name="Picture 4">
            <a:extLst>
              <a:ext uri="{FF2B5EF4-FFF2-40B4-BE49-F238E27FC236}">
                <a16:creationId xmlns:a16="http://schemas.microsoft.com/office/drawing/2014/main" id="{BFEE8FEA-995C-432D-A75E-DED7EFD98BA1}"/>
              </a:ext>
            </a:extLst>
          </p:cNvPr>
          <p:cNvPicPr>
            <a:picLocks noChangeAspect="1"/>
          </p:cNvPicPr>
          <p:nvPr/>
        </p:nvPicPr>
        <p:blipFill>
          <a:blip r:embed="rId3"/>
          <a:stretch>
            <a:fillRect/>
          </a:stretch>
        </p:blipFill>
        <p:spPr>
          <a:xfrm>
            <a:off x="347662" y="1267817"/>
            <a:ext cx="6590681" cy="3105150"/>
          </a:xfrm>
          <a:prstGeom prst="rect">
            <a:avLst/>
          </a:prstGeom>
        </p:spPr>
      </p:pic>
      <p:pic>
        <p:nvPicPr>
          <p:cNvPr id="12" name="Picture 11">
            <a:extLst>
              <a:ext uri="{FF2B5EF4-FFF2-40B4-BE49-F238E27FC236}">
                <a16:creationId xmlns:a16="http://schemas.microsoft.com/office/drawing/2014/main" id="{19BC39BA-C775-4D2A-9709-5FB7DBAC9EA5}"/>
              </a:ext>
            </a:extLst>
          </p:cNvPr>
          <p:cNvPicPr>
            <a:picLocks noChangeAspect="1"/>
          </p:cNvPicPr>
          <p:nvPr/>
        </p:nvPicPr>
        <p:blipFill>
          <a:blip r:embed="rId4"/>
          <a:stretch>
            <a:fillRect/>
          </a:stretch>
        </p:blipFill>
        <p:spPr>
          <a:xfrm>
            <a:off x="466414" y="4972050"/>
            <a:ext cx="6353175" cy="1429833"/>
          </a:xfrm>
          <a:prstGeom prst="rect">
            <a:avLst/>
          </a:prstGeom>
        </p:spPr>
      </p:pic>
      <p:sp>
        <p:nvSpPr>
          <p:cNvPr id="13" name="TextBox 12">
            <a:extLst>
              <a:ext uri="{FF2B5EF4-FFF2-40B4-BE49-F238E27FC236}">
                <a16:creationId xmlns:a16="http://schemas.microsoft.com/office/drawing/2014/main" id="{0B632433-BDB8-4443-B0E1-32D752703A5C}"/>
              </a:ext>
            </a:extLst>
          </p:cNvPr>
          <p:cNvSpPr txBox="1"/>
          <p:nvPr/>
        </p:nvSpPr>
        <p:spPr>
          <a:xfrm>
            <a:off x="7110921" y="2294017"/>
            <a:ext cx="4971588" cy="2585323"/>
          </a:xfrm>
          <a:prstGeom prst="rect">
            <a:avLst/>
          </a:prstGeom>
          <a:blipFill dpi="0" rotWithShape="1">
            <a:blip r:embed="rId5">
              <a:alphaModFix amt="73000"/>
            </a:blip>
            <a:srcRect/>
            <a:tile tx="0" ty="0" sx="100000" sy="100000" flip="none" algn="tl"/>
          </a:blipFill>
        </p:spPr>
        <p:txBody>
          <a:bodyPr wrap="square" rtlCol="0">
            <a:spAutoFit/>
          </a:bodyPr>
          <a:lstStyle/>
          <a:p>
            <a:r>
              <a:rPr lang="en-US" dirty="0"/>
              <a:t>Conclusion:</a:t>
            </a:r>
          </a:p>
          <a:p>
            <a:endParaRPr lang="en-US" dirty="0"/>
          </a:p>
          <a:p>
            <a:r>
              <a:rPr lang="en-US" dirty="0"/>
              <a:t>XAU with EUR, NZD, AUD or GBP have positive covariance and tend to move together</a:t>
            </a:r>
          </a:p>
          <a:p>
            <a:endParaRPr lang="en-US" dirty="0"/>
          </a:p>
          <a:p>
            <a:r>
              <a:rPr lang="en-US" dirty="0"/>
              <a:t>XAU with JPY, CNH, SGD have negative covariance and tend to move in opposite direction</a:t>
            </a:r>
          </a:p>
          <a:p>
            <a:endParaRPr lang="en-US" dirty="0"/>
          </a:p>
          <a:p>
            <a:endParaRPr lang="en-SG" dirty="0"/>
          </a:p>
        </p:txBody>
      </p:sp>
    </p:spTree>
    <p:extLst>
      <p:ext uri="{BB962C8B-B14F-4D97-AF65-F5344CB8AC3E}">
        <p14:creationId xmlns:p14="http://schemas.microsoft.com/office/powerpoint/2010/main" val="7009459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4000"/>
            <a:lum/>
          </a:blip>
          <a:srcRect/>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B89BC3-0EBB-4115-AC10-44C3CA8235EE}"/>
              </a:ext>
            </a:extLst>
          </p:cNvPr>
          <p:cNvSpPr>
            <a:spLocks noGrp="1"/>
          </p:cNvSpPr>
          <p:nvPr>
            <p:ph type="title"/>
          </p:nvPr>
        </p:nvSpPr>
        <p:spPr/>
        <p:txBody>
          <a:bodyPr/>
          <a:lstStyle/>
          <a:p>
            <a:r>
              <a:rPr lang="en-SG" dirty="0"/>
              <a:t> </a:t>
            </a:r>
          </a:p>
        </p:txBody>
      </p:sp>
      <p:sp>
        <p:nvSpPr>
          <p:cNvPr id="4" name="Rectangle 3">
            <a:extLst>
              <a:ext uri="{FF2B5EF4-FFF2-40B4-BE49-F238E27FC236}">
                <a16:creationId xmlns:a16="http://schemas.microsoft.com/office/drawing/2014/main" id="{11B7F40F-C315-40DF-B4BD-E4E225233C48}"/>
              </a:ext>
            </a:extLst>
          </p:cNvPr>
          <p:cNvSpPr/>
          <p:nvPr/>
        </p:nvSpPr>
        <p:spPr>
          <a:xfrm>
            <a:off x="3458949" y="104576"/>
            <a:ext cx="5084975" cy="923330"/>
          </a:xfrm>
          <a:prstGeom prst="rect">
            <a:avLst/>
          </a:prstGeom>
          <a:noFill/>
        </p:spPr>
        <p:txBody>
          <a:bodyPr wrap="square" lIns="91440" tIns="45720" rIns="91440" bIns="45720">
            <a:spAutoFit/>
          </a:bodyPr>
          <a:lstStyle/>
          <a:p>
            <a:pPr algn="ctr"/>
            <a:r>
              <a:rPr lang="en-US" sz="5400" b="1" cap="none" spc="0" dirty="0">
                <a:ln w="6600">
                  <a:solidFill>
                    <a:schemeClr val="accent2"/>
                  </a:solidFill>
                  <a:prstDash val="solid"/>
                </a:ln>
                <a:solidFill>
                  <a:srgbClr val="FFFFFF"/>
                </a:solidFill>
                <a:effectLst>
                  <a:outerShdw dist="38100" dir="2700000" algn="tl" rotWithShape="0">
                    <a:schemeClr val="accent2"/>
                  </a:outerShdw>
                </a:effectLst>
              </a:rPr>
              <a:t>CORRELATION</a:t>
            </a:r>
          </a:p>
        </p:txBody>
      </p:sp>
      <p:sp>
        <p:nvSpPr>
          <p:cNvPr id="26" name="TextBox 25">
            <a:extLst>
              <a:ext uri="{FF2B5EF4-FFF2-40B4-BE49-F238E27FC236}">
                <a16:creationId xmlns:a16="http://schemas.microsoft.com/office/drawing/2014/main" id="{DAAC7DB0-3330-48D7-A7BA-AEDF9257A005}"/>
              </a:ext>
            </a:extLst>
          </p:cNvPr>
          <p:cNvSpPr txBox="1"/>
          <p:nvPr/>
        </p:nvSpPr>
        <p:spPr>
          <a:xfrm>
            <a:off x="352426" y="1027906"/>
            <a:ext cx="11439524" cy="5632311"/>
          </a:xfrm>
          <a:prstGeom prst="rect">
            <a:avLst/>
          </a:prstGeom>
          <a:blipFill dpi="0" rotWithShape="1">
            <a:blip r:embed="rId3">
              <a:alphaModFix amt="65000"/>
            </a:blip>
            <a:srcRect/>
            <a:tile tx="0" ty="0" sx="100000" sy="100000" flip="none" algn="tl"/>
          </a:blipFill>
        </p:spPr>
        <p:txBody>
          <a:bodyPr wrap="square" rtlCol="0">
            <a:spAutoFit/>
          </a:bodyPr>
          <a:lstStyle/>
          <a:p>
            <a:pPr algn="l"/>
            <a:endParaRPr lang="en-US" b="1" i="0" dirty="0">
              <a:effectLst/>
              <a:latin typeface="droid sans"/>
            </a:endParaRPr>
          </a:p>
          <a:p>
            <a:pPr algn="l"/>
            <a:endParaRPr lang="en-US" b="1" dirty="0">
              <a:latin typeface="droid sans"/>
            </a:endParaRPr>
          </a:p>
          <a:p>
            <a:pPr algn="l"/>
            <a:endParaRPr lang="en-US" b="1" i="0" dirty="0">
              <a:effectLst/>
              <a:latin typeface="droid sans"/>
            </a:endParaRPr>
          </a:p>
          <a:p>
            <a:pPr algn="l"/>
            <a:endParaRPr lang="en-US" b="1" dirty="0">
              <a:latin typeface="droid sans"/>
            </a:endParaRPr>
          </a:p>
          <a:p>
            <a:pPr algn="l"/>
            <a:endParaRPr lang="en-US" b="1" i="0" dirty="0">
              <a:effectLst/>
              <a:latin typeface="droid sans"/>
            </a:endParaRPr>
          </a:p>
          <a:p>
            <a:pPr algn="l"/>
            <a:r>
              <a:rPr lang="en-US" b="1" i="0" dirty="0">
                <a:effectLst/>
                <a:latin typeface="droid sans"/>
              </a:rPr>
              <a:t>Strength: </a:t>
            </a:r>
            <a:r>
              <a:rPr lang="en-US" b="0" i="0" dirty="0">
                <a:effectLst/>
                <a:latin typeface="droid sans"/>
              </a:rPr>
              <a:t>The greater the absolute value of the correlation coefficient, the stronger the relationship.</a:t>
            </a:r>
          </a:p>
          <a:p>
            <a:pPr marL="742950" lvl="1" indent="-285750" algn="l">
              <a:buFont typeface="Arial" panose="020B0604020202020204" pitchFamily="34" charset="0"/>
              <a:buChar char="•"/>
            </a:pPr>
            <a:r>
              <a:rPr lang="en-US" b="0" i="0" dirty="0">
                <a:effectLst/>
                <a:latin typeface="droid sans"/>
              </a:rPr>
              <a:t>The extreme values of -1 and 1 indicate a perfectly linear relationship </a:t>
            </a:r>
          </a:p>
          <a:p>
            <a:pPr marL="742950" lvl="1" indent="-285750" algn="l">
              <a:buFont typeface="Arial" panose="020B0604020202020204" pitchFamily="34" charset="0"/>
              <a:buChar char="•"/>
            </a:pPr>
            <a:r>
              <a:rPr lang="en-US" dirty="0">
                <a:latin typeface="droid sans"/>
              </a:rPr>
              <a:t>A </a:t>
            </a:r>
            <a:r>
              <a:rPr lang="en-US" b="0" i="0" dirty="0">
                <a:effectLst/>
                <a:latin typeface="droid sans"/>
              </a:rPr>
              <a:t>coefficient of zero represents no linear relationship. </a:t>
            </a:r>
          </a:p>
          <a:p>
            <a:pPr marL="742950" lvl="1" indent="-285750" algn="l">
              <a:buFont typeface="Arial" panose="020B0604020202020204" pitchFamily="34" charset="0"/>
              <a:buChar char="•"/>
            </a:pPr>
            <a:r>
              <a:rPr lang="en-US" b="0" i="0" dirty="0">
                <a:effectLst/>
                <a:latin typeface="droid sans"/>
              </a:rPr>
              <a:t>When the value is in-between 0 and +1/-1, there is some relationship, but the points don’t all fall on a line. As the correlation coefficient nears -1 or 1, the strength of the relationship increases.</a:t>
            </a:r>
          </a:p>
          <a:p>
            <a:pPr marL="742950" lvl="1" indent="-285750" algn="l">
              <a:buFont typeface="Arial" panose="020B0604020202020204" pitchFamily="34" charset="0"/>
              <a:buChar char="•"/>
            </a:pPr>
            <a:endParaRPr lang="en-US" b="0" i="0" dirty="0">
              <a:effectLst/>
              <a:latin typeface="droid sans"/>
            </a:endParaRPr>
          </a:p>
          <a:p>
            <a:pPr algn="l"/>
            <a:r>
              <a:rPr lang="en-US" b="1" i="0" dirty="0">
                <a:effectLst/>
                <a:latin typeface="droid sans"/>
              </a:rPr>
              <a:t>Direction:</a:t>
            </a:r>
            <a:r>
              <a:rPr lang="en-US" b="0" i="0" dirty="0">
                <a:effectLst/>
                <a:latin typeface="droid sans"/>
              </a:rPr>
              <a:t> </a:t>
            </a:r>
          </a:p>
          <a:p>
            <a:pPr lvl="1">
              <a:buFont typeface="Arial" panose="020B0604020202020204" pitchFamily="34" charset="0"/>
              <a:buChar char="•"/>
            </a:pPr>
            <a:r>
              <a:rPr lang="en-US" b="0" i="0" dirty="0">
                <a:effectLst/>
                <a:latin typeface="droid sans"/>
              </a:rPr>
              <a:t>    The sign of the correlation coefficient represents the direction of the relationship.</a:t>
            </a:r>
          </a:p>
          <a:p>
            <a:pPr lvl="1">
              <a:buFont typeface="Arial" panose="020B0604020202020204" pitchFamily="34" charset="0"/>
              <a:buChar char="•"/>
            </a:pPr>
            <a:r>
              <a:rPr lang="en-US" dirty="0">
                <a:latin typeface="droid sans"/>
              </a:rPr>
              <a:t>    </a:t>
            </a:r>
            <a:r>
              <a:rPr lang="en-US" b="0" i="0" dirty="0">
                <a:effectLst/>
                <a:latin typeface="droid sans"/>
              </a:rPr>
              <a:t>Positive coefficients indicate that when the value of one variable increases, the value of the other variable also tends to increase.</a:t>
            </a:r>
          </a:p>
          <a:p>
            <a:pPr lvl="1">
              <a:buFont typeface="Arial" panose="020B0604020202020204" pitchFamily="34" charset="0"/>
              <a:buChar char="•"/>
            </a:pPr>
            <a:r>
              <a:rPr lang="en-US" dirty="0">
                <a:latin typeface="droid sans"/>
              </a:rPr>
              <a:t>    </a:t>
            </a:r>
            <a:r>
              <a:rPr lang="en-US" b="0" i="0" dirty="0">
                <a:effectLst/>
                <a:latin typeface="droid sans"/>
              </a:rPr>
              <a:t>Negative coefficients represent cases when the value of one variable increases, the value of the other variable tends to decrease. </a:t>
            </a:r>
            <a:endParaRPr lang="en-US" dirty="0">
              <a:latin typeface="droid sans"/>
            </a:endParaRPr>
          </a:p>
          <a:p>
            <a:pPr lvl="1"/>
            <a:endParaRPr lang="en-US" dirty="0">
              <a:latin typeface="droid sans"/>
            </a:endParaRPr>
          </a:p>
          <a:p>
            <a:pPr lvl="1"/>
            <a:r>
              <a:rPr lang="en-US" dirty="0">
                <a:latin typeface="droid sans"/>
              </a:rPr>
              <a:t>For hedging purposes of one currency against another, we can look at with high negative correlation. For trading purposes, we tend to avoid having too many highly correlated pairs in the portfolio. </a:t>
            </a:r>
            <a:endParaRPr lang="en-US" b="0" i="0" dirty="0">
              <a:effectLst/>
              <a:latin typeface="droid sans"/>
            </a:endParaRPr>
          </a:p>
        </p:txBody>
      </p:sp>
      <p:pic>
        <p:nvPicPr>
          <p:cNvPr id="2050" name="Picture 2" descr="covariance vs correlation">
            <a:extLst>
              <a:ext uri="{FF2B5EF4-FFF2-40B4-BE49-F238E27FC236}">
                <a16:creationId xmlns:a16="http://schemas.microsoft.com/office/drawing/2014/main" id="{374BF8EC-0A31-498F-BD0D-B7EFF981A94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66717" y="1158180"/>
            <a:ext cx="3315157" cy="10650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63137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alphaModFix amt="34000"/>
          </a:blip>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B89BC3-0EBB-4115-AC10-44C3CA8235EE}"/>
              </a:ext>
            </a:extLst>
          </p:cNvPr>
          <p:cNvSpPr>
            <a:spLocks noGrp="1"/>
          </p:cNvSpPr>
          <p:nvPr>
            <p:ph type="title"/>
          </p:nvPr>
        </p:nvSpPr>
        <p:spPr/>
        <p:txBody>
          <a:bodyPr/>
          <a:lstStyle/>
          <a:p>
            <a:r>
              <a:rPr lang="en-SG" dirty="0"/>
              <a:t> </a:t>
            </a:r>
          </a:p>
        </p:txBody>
      </p:sp>
      <p:sp>
        <p:nvSpPr>
          <p:cNvPr id="4" name="Rectangle 3">
            <a:extLst>
              <a:ext uri="{FF2B5EF4-FFF2-40B4-BE49-F238E27FC236}">
                <a16:creationId xmlns:a16="http://schemas.microsoft.com/office/drawing/2014/main" id="{11B7F40F-C315-40DF-B4BD-E4E225233C48}"/>
              </a:ext>
            </a:extLst>
          </p:cNvPr>
          <p:cNvSpPr/>
          <p:nvPr/>
        </p:nvSpPr>
        <p:spPr>
          <a:xfrm>
            <a:off x="-897731" y="119359"/>
            <a:ext cx="10410826" cy="923330"/>
          </a:xfrm>
          <a:prstGeom prst="rect">
            <a:avLst/>
          </a:prstGeom>
          <a:noFill/>
        </p:spPr>
        <p:txBody>
          <a:bodyPr wrap="square" lIns="91440" tIns="45720" rIns="91440" bIns="45720">
            <a:spAutoFit/>
          </a:bodyPr>
          <a:lstStyle/>
          <a:p>
            <a:pPr algn="ctr"/>
            <a:r>
              <a:rPr lang="en-US" sz="5400" b="1" cap="none" spc="0" dirty="0">
                <a:ln w="6600">
                  <a:solidFill>
                    <a:schemeClr val="accent2"/>
                  </a:solidFill>
                  <a:prstDash val="solid"/>
                </a:ln>
                <a:solidFill>
                  <a:srgbClr val="FFFFFF"/>
                </a:solidFill>
                <a:effectLst>
                  <a:outerShdw dist="38100" dir="2700000" algn="tl" rotWithShape="0">
                    <a:schemeClr val="accent2"/>
                  </a:outerShdw>
                </a:effectLst>
              </a:rPr>
              <a:t>CORRELATION -  Results</a:t>
            </a:r>
          </a:p>
        </p:txBody>
      </p:sp>
      <p:pic>
        <p:nvPicPr>
          <p:cNvPr id="9" name="Picture 8">
            <a:extLst>
              <a:ext uri="{FF2B5EF4-FFF2-40B4-BE49-F238E27FC236}">
                <a16:creationId xmlns:a16="http://schemas.microsoft.com/office/drawing/2014/main" id="{951D1F08-C18A-4153-8E5E-1F781681B95D}"/>
              </a:ext>
            </a:extLst>
          </p:cNvPr>
          <p:cNvPicPr>
            <a:picLocks noChangeAspect="1"/>
          </p:cNvPicPr>
          <p:nvPr/>
        </p:nvPicPr>
        <p:blipFill>
          <a:blip r:embed="rId3"/>
          <a:stretch>
            <a:fillRect/>
          </a:stretch>
        </p:blipFill>
        <p:spPr>
          <a:xfrm>
            <a:off x="942974" y="1407488"/>
            <a:ext cx="10742745" cy="3840787"/>
          </a:xfrm>
          <a:prstGeom prst="rect">
            <a:avLst/>
          </a:prstGeom>
        </p:spPr>
      </p:pic>
      <p:sp>
        <p:nvSpPr>
          <p:cNvPr id="10" name="Oval 9">
            <a:extLst>
              <a:ext uri="{FF2B5EF4-FFF2-40B4-BE49-F238E27FC236}">
                <a16:creationId xmlns:a16="http://schemas.microsoft.com/office/drawing/2014/main" id="{80AA476D-541A-4379-BFFB-2D2575815A79}"/>
              </a:ext>
            </a:extLst>
          </p:cNvPr>
          <p:cNvSpPr/>
          <p:nvPr/>
        </p:nvSpPr>
        <p:spPr>
          <a:xfrm>
            <a:off x="3295650" y="1909762"/>
            <a:ext cx="1123950" cy="333375"/>
          </a:xfrm>
          <a:prstGeom prst="ellipse">
            <a:avLst/>
          </a:prstGeom>
          <a:no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1" name="Oval 10">
            <a:extLst>
              <a:ext uri="{FF2B5EF4-FFF2-40B4-BE49-F238E27FC236}">
                <a16:creationId xmlns:a16="http://schemas.microsoft.com/office/drawing/2014/main" id="{ED5A5EBD-6127-4173-BE9C-890DF74E4B84}"/>
              </a:ext>
            </a:extLst>
          </p:cNvPr>
          <p:cNvSpPr/>
          <p:nvPr/>
        </p:nvSpPr>
        <p:spPr>
          <a:xfrm>
            <a:off x="6677025" y="1909760"/>
            <a:ext cx="1123950" cy="333375"/>
          </a:xfrm>
          <a:prstGeom prst="ellipse">
            <a:avLst/>
          </a:prstGeom>
          <a:no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2" name="Oval 11">
            <a:extLst>
              <a:ext uri="{FF2B5EF4-FFF2-40B4-BE49-F238E27FC236}">
                <a16:creationId xmlns:a16="http://schemas.microsoft.com/office/drawing/2014/main" id="{BBA12A78-1DE8-48ED-8815-08D7B6D0A46F}"/>
              </a:ext>
            </a:extLst>
          </p:cNvPr>
          <p:cNvSpPr/>
          <p:nvPr/>
        </p:nvSpPr>
        <p:spPr>
          <a:xfrm>
            <a:off x="4462463" y="1909761"/>
            <a:ext cx="1123950" cy="333375"/>
          </a:xfrm>
          <a:prstGeom prst="ellipse">
            <a:avLst/>
          </a:prstGeom>
          <a:no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3" name="Oval 12">
            <a:extLst>
              <a:ext uri="{FF2B5EF4-FFF2-40B4-BE49-F238E27FC236}">
                <a16:creationId xmlns:a16="http://schemas.microsoft.com/office/drawing/2014/main" id="{0C58471E-9208-4E01-B8AF-2B3100BC0B72}"/>
              </a:ext>
            </a:extLst>
          </p:cNvPr>
          <p:cNvSpPr/>
          <p:nvPr/>
        </p:nvSpPr>
        <p:spPr>
          <a:xfrm>
            <a:off x="7843838" y="1893286"/>
            <a:ext cx="1123950" cy="33337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4" name="Oval 13">
            <a:extLst>
              <a:ext uri="{FF2B5EF4-FFF2-40B4-BE49-F238E27FC236}">
                <a16:creationId xmlns:a16="http://schemas.microsoft.com/office/drawing/2014/main" id="{C4524FBB-3A11-471A-BC39-C88C1361C824}"/>
              </a:ext>
            </a:extLst>
          </p:cNvPr>
          <p:cNvSpPr/>
          <p:nvPr/>
        </p:nvSpPr>
        <p:spPr>
          <a:xfrm>
            <a:off x="6719888" y="2295519"/>
            <a:ext cx="1123950" cy="333375"/>
          </a:xfrm>
          <a:prstGeom prst="ellipse">
            <a:avLst/>
          </a:prstGeom>
          <a:no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5" name="Oval 14">
            <a:extLst>
              <a:ext uri="{FF2B5EF4-FFF2-40B4-BE49-F238E27FC236}">
                <a16:creationId xmlns:a16="http://schemas.microsoft.com/office/drawing/2014/main" id="{39DE246D-6E01-425B-A093-D668A3E4A611}"/>
              </a:ext>
            </a:extLst>
          </p:cNvPr>
          <p:cNvSpPr/>
          <p:nvPr/>
        </p:nvSpPr>
        <p:spPr>
          <a:xfrm>
            <a:off x="7843838" y="2295519"/>
            <a:ext cx="1123950" cy="33337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6" name="Oval 15">
            <a:extLst>
              <a:ext uri="{FF2B5EF4-FFF2-40B4-BE49-F238E27FC236}">
                <a16:creationId xmlns:a16="http://schemas.microsoft.com/office/drawing/2014/main" id="{C7901E3C-864A-4B14-8712-5BA85F7F6093}"/>
              </a:ext>
            </a:extLst>
          </p:cNvPr>
          <p:cNvSpPr/>
          <p:nvPr/>
        </p:nvSpPr>
        <p:spPr>
          <a:xfrm>
            <a:off x="8967788" y="2295519"/>
            <a:ext cx="1123950" cy="33337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7" name="Oval 16">
            <a:extLst>
              <a:ext uri="{FF2B5EF4-FFF2-40B4-BE49-F238E27FC236}">
                <a16:creationId xmlns:a16="http://schemas.microsoft.com/office/drawing/2014/main" id="{1624DBC5-6B57-4222-8A7B-9D05EAAF675F}"/>
              </a:ext>
            </a:extLst>
          </p:cNvPr>
          <p:cNvSpPr/>
          <p:nvPr/>
        </p:nvSpPr>
        <p:spPr>
          <a:xfrm>
            <a:off x="10125076" y="2295519"/>
            <a:ext cx="1123950" cy="333375"/>
          </a:xfrm>
          <a:prstGeom prst="ellipse">
            <a:avLst/>
          </a:prstGeom>
          <a:no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9" name="Oval 18">
            <a:extLst>
              <a:ext uri="{FF2B5EF4-FFF2-40B4-BE49-F238E27FC236}">
                <a16:creationId xmlns:a16="http://schemas.microsoft.com/office/drawing/2014/main" id="{71657222-8378-49AA-A76F-6C9501D5E0E2}"/>
              </a:ext>
            </a:extLst>
          </p:cNvPr>
          <p:cNvSpPr/>
          <p:nvPr/>
        </p:nvSpPr>
        <p:spPr>
          <a:xfrm>
            <a:off x="7843838" y="3452809"/>
            <a:ext cx="1123950" cy="33337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0" name="Oval 19">
            <a:extLst>
              <a:ext uri="{FF2B5EF4-FFF2-40B4-BE49-F238E27FC236}">
                <a16:creationId xmlns:a16="http://schemas.microsoft.com/office/drawing/2014/main" id="{629BD5A0-BE89-41C5-B2EC-50559CD254E0}"/>
              </a:ext>
            </a:extLst>
          </p:cNvPr>
          <p:cNvSpPr/>
          <p:nvPr/>
        </p:nvSpPr>
        <p:spPr>
          <a:xfrm>
            <a:off x="8951120" y="3504569"/>
            <a:ext cx="1123950" cy="33337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1" name="Oval 20">
            <a:extLst>
              <a:ext uri="{FF2B5EF4-FFF2-40B4-BE49-F238E27FC236}">
                <a16:creationId xmlns:a16="http://schemas.microsoft.com/office/drawing/2014/main" id="{31852EBC-1305-4680-B526-85A1A9E24DCC}"/>
              </a:ext>
            </a:extLst>
          </p:cNvPr>
          <p:cNvSpPr/>
          <p:nvPr/>
        </p:nvSpPr>
        <p:spPr>
          <a:xfrm>
            <a:off x="7827170" y="2697752"/>
            <a:ext cx="1123950" cy="33337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3" name="Oval 22">
            <a:extLst>
              <a:ext uri="{FF2B5EF4-FFF2-40B4-BE49-F238E27FC236}">
                <a16:creationId xmlns:a16="http://schemas.microsoft.com/office/drawing/2014/main" id="{1069BC42-CE6F-4CE7-91CC-B8E4DEDDE3BC}"/>
              </a:ext>
            </a:extLst>
          </p:cNvPr>
          <p:cNvSpPr/>
          <p:nvPr/>
        </p:nvSpPr>
        <p:spPr>
          <a:xfrm>
            <a:off x="5553075" y="2287749"/>
            <a:ext cx="1123950" cy="33337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4" name="Oval 23">
            <a:extLst>
              <a:ext uri="{FF2B5EF4-FFF2-40B4-BE49-F238E27FC236}">
                <a16:creationId xmlns:a16="http://schemas.microsoft.com/office/drawing/2014/main" id="{A6A80A05-436D-40E0-BF2B-29BC895AA7A2}"/>
              </a:ext>
            </a:extLst>
          </p:cNvPr>
          <p:cNvSpPr/>
          <p:nvPr/>
        </p:nvSpPr>
        <p:spPr>
          <a:xfrm>
            <a:off x="9001127" y="3884935"/>
            <a:ext cx="1123950" cy="333375"/>
          </a:xfrm>
          <a:prstGeom prst="ellipse">
            <a:avLst/>
          </a:prstGeom>
          <a:no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5" name="TextBox 24">
            <a:extLst>
              <a:ext uri="{FF2B5EF4-FFF2-40B4-BE49-F238E27FC236}">
                <a16:creationId xmlns:a16="http://schemas.microsoft.com/office/drawing/2014/main" id="{4188F846-5C4B-4B14-9B82-EB76D2443F77}"/>
              </a:ext>
            </a:extLst>
          </p:cNvPr>
          <p:cNvSpPr txBox="1"/>
          <p:nvPr/>
        </p:nvSpPr>
        <p:spPr>
          <a:xfrm>
            <a:off x="942974" y="5214930"/>
            <a:ext cx="10639425" cy="1615827"/>
          </a:xfrm>
          <a:prstGeom prst="rect">
            <a:avLst/>
          </a:prstGeom>
          <a:blipFill dpi="0" rotWithShape="1">
            <a:blip r:embed="rId4">
              <a:alphaModFix amt="27000"/>
            </a:blip>
            <a:srcRect/>
            <a:tile tx="0" ty="0" sx="100000" sy="100000" flip="none" algn="tl"/>
          </a:blipFill>
        </p:spPr>
        <p:txBody>
          <a:bodyPr wrap="square" rtlCol="0">
            <a:spAutoFit/>
          </a:bodyPr>
          <a:lstStyle/>
          <a:p>
            <a:r>
              <a:rPr lang="en-SG" sz="1900" dirty="0">
                <a:solidFill>
                  <a:srgbClr val="00B0F0"/>
                </a:solidFill>
              </a:rPr>
              <a:t>Correlation results seem consistent with what the covariance analysis in previous slide suggested</a:t>
            </a:r>
          </a:p>
          <a:p>
            <a:r>
              <a:rPr lang="en-SG" sz="1600" dirty="0"/>
              <a:t>AUD - Strong positive correlation with EUR, GBP and NZD. Fairly strong negative correlation with SGD, CNH, XAU</a:t>
            </a:r>
          </a:p>
          <a:p>
            <a:r>
              <a:rPr lang="en-SG" sz="1600" dirty="0"/>
              <a:t>EUR - Strong positive correlation with AUD, NZD and XAU (gold). Strong negative correlation with JPY, SGD and CNH</a:t>
            </a:r>
          </a:p>
          <a:p>
            <a:r>
              <a:rPr lang="en-SG" sz="1600" dirty="0"/>
              <a:t>GBP – Strong positive correlation with NZD. Strong negative correlation with SGD and CNH</a:t>
            </a:r>
          </a:p>
          <a:p>
            <a:r>
              <a:rPr lang="en-SG" sz="1600" dirty="0"/>
              <a:t>NZD - </a:t>
            </a:r>
            <a:r>
              <a:rPr lang="en-US" sz="1600" dirty="0"/>
              <a:t>Strong negative correlation with SGD and CNH. </a:t>
            </a:r>
          </a:p>
          <a:p>
            <a:r>
              <a:rPr lang="en-SG" sz="1600" dirty="0"/>
              <a:t>SGD – Strong positive correlation with CNH.   </a:t>
            </a:r>
          </a:p>
        </p:txBody>
      </p:sp>
      <p:cxnSp>
        <p:nvCxnSpPr>
          <p:cNvPr id="5" name="Straight Arrow Connector 4">
            <a:extLst>
              <a:ext uri="{FF2B5EF4-FFF2-40B4-BE49-F238E27FC236}">
                <a16:creationId xmlns:a16="http://schemas.microsoft.com/office/drawing/2014/main" id="{ACC8191B-57F9-441C-A1C5-8555E4D9AF69}"/>
              </a:ext>
            </a:extLst>
          </p:cNvPr>
          <p:cNvCxnSpPr/>
          <p:nvPr/>
        </p:nvCxnSpPr>
        <p:spPr>
          <a:xfrm>
            <a:off x="2224087" y="1947859"/>
            <a:ext cx="8905875" cy="30099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Oval 21">
            <a:extLst>
              <a:ext uri="{FF2B5EF4-FFF2-40B4-BE49-F238E27FC236}">
                <a16:creationId xmlns:a16="http://schemas.microsoft.com/office/drawing/2014/main" id="{8092BDE5-C42F-4CEA-8574-F5A98F77E554}"/>
              </a:ext>
            </a:extLst>
          </p:cNvPr>
          <p:cNvSpPr/>
          <p:nvPr/>
        </p:nvSpPr>
        <p:spPr>
          <a:xfrm>
            <a:off x="6677024" y="2705085"/>
            <a:ext cx="1123950" cy="333375"/>
          </a:xfrm>
          <a:prstGeom prst="ellipse">
            <a:avLst/>
          </a:prstGeom>
          <a:no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 name="TextBox 2">
            <a:extLst>
              <a:ext uri="{FF2B5EF4-FFF2-40B4-BE49-F238E27FC236}">
                <a16:creationId xmlns:a16="http://schemas.microsoft.com/office/drawing/2014/main" id="{6762CA91-1D6E-4FE3-9D9A-56E0B8B63B15}"/>
              </a:ext>
            </a:extLst>
          </p:cNvPr>
          <p:cNvSpPr txBox="1"/>
          <p:nvPr/>
        </p:nvSpPr>
        <p:spPr>
          <a:xfrm>
            <a:off x="9513095" y="623561"/>
            <a:ext cx="1959376" cy="461665"/>
          </a:xfrm>
          <a:prstGeom prst="rect">
            <a:avLst/>
          </a:prstGeom>
          <a:noFill/>
        </p:spPr>
        <p:txBody>
          <a:bodyPr wrap="square" rtlCol="0">
            <a:spAutoFit/>
          </a:bodyPr>
          <a:lstStyle/>
          <a:p>
            <a:r>
              <a:rPr lang="en-SG" sz="1200" dirty="0"/>
              <a:t>Blue – Positive Correlation</a:t>
            </a:r>
          </a:p>
          <a:p>
            <a:r>
              <a:rPr lang="en-SG" sz="1200" dirty="0"/>
              <a:t>Red – Negative Correlation </a:t>
            </a:r>
          </a:p>
        </p:txBody>
      </p:sp>
      <p:sp>
        <p:nvSpPr>
          <p:cNvPr id="26" name="Oval 25">
            <a:extLst>
              <a:ext uri="{FF2B5EF4-FFF2-40B4-BE49-F238E27FC236}">
                <a16:creationId xmlns:a16="http://schemas.microsoft.com/office/drawing/2014/main" id="{D966038B-09B2-4198-9A28-F329B34C6229}"/>
              </a:ext>
            </a:extLst>
          </p:cNvPr>
          <p:cNvSpPr/>
          <p:nvPr/>
        </p:nvSpPr>
        <p:spPr>
          <a:xfrm>
            <a:off x="2188369" y="2295519"/>
            <a:ext cx="1123950" cy="333375"/>
          </a:xfrm>
          <a:prstGeom prst="ellipse">
            <a:avLst/>
          </a:prstGeom>
          <a:no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7" name="Picture 6">
            <a:extLst>
              <a:ext uri="{FF2B5EF4-FFF2-40B4-BE49-F238E27FC236}">
                <a16:creationId xmlns:a16="http://schemas.microsoft.com/office/drawing/2014/main" id="{CA38EBDC-CE13-44E9-ADB0-389507F651C4}"/>
              </a:ext>
            </a:extLst>
          </p:cNvPr>
          <p:cNvPicPr>
            <a:picLocks noChangeAspect="1"/>
          </p:cNvPicPr>
          <p:nvPr/>
        </p:nvPicPr>
        <p:blipFill>
          <a:blip r:embed="rId5"/>
          <a:stretch>
            <a:fillRect/>
          </a:stretch>
        </p:blipFill>
        <p:spPr>
          <a:xfrm>
            <a:off x="2160186" y="1496847"/>
            <a:ext cx="1180317" cy="3545670"/>
          </a:xfrm>
          <a:prstGeom prst="rect">
            <a:avLst/>
          </a:prstGeom>
        </p:spPr>
      </p:pic>
      <p:pic>
        <p:nvPicPr>
          <p:cNvPr id="18" name="Picture 17">
            <a:extLst>
              <a:ext uri="{FF2B5EF4-FFF2-40B4-BE49-F238E27FC236}">
                <a16:creationId xmlns:a16="http://schemas.microsoft.com/office/drawing/2014/main" id="{C84CF4DF-8E02-4CCF-9786-CE4F684C9042}"/>
              </a:ext>
            </a:extLst>
          </p:cNvPr>
          <p:cNvPicPr>
            <a:picLocks noChangeAspect="1"/>
          </p:cNvPicPr>
          <p:nvPr/>
        </p:nvPicPr>
        <p:blipFill>
          <a:blip r:embed="rId6"/>
          <a:stretch>
            <a:fillRect/>
          </a:stretch>
        </p:blipFill>
        <p:spPr>
          <a:xfrm>
            <a:off x="2066925" y="1526671"/>
            <a:ext cx="1266825" cy="3439547"/>
          </a:xfrm>
          <a:prstGeom prst="rect">
            <a:avLst/>
          </a:prstGeom>
        </p:spPr>
      </p:pic>
      <p:sp>
        <p:nvSpPr>
          <p:cNvPr id="6" name="TextBox 5">
            <a:extLst>
              <a:ext uri="{FF2B5EF4-FFF2-40B4-BE49-F238E27FC236}">
                <a16:creationId xmlns:a16="http://schemas.microsoft.com/office/drawing/2014/main" id="{56AB2181-28D9-40DA-A55A-8BD7E29E3B13}"/>
              </a:ext>
            </a:extLst>
          </p:cNvPr>
          <p:cNvSpPr txBox="1"/>
          <p:nvPr/>
        </p:nvSpPr>
        <p:spPr>
          <a:xfrm>
            <a:off x="7970484" y="1066707"/>
            <a:ext cx="4687410" cy="276999"/>
          </a:xfrm>
          <a:prstGeom prst="rect">
            <a:avLst/>
          </a:prstGeom>
          <a:noFill/>
        </p:spPr>
        <p:txBody>
          <a:bodyPr wrap="square" rtlCol="0">
            <a:spAutoFit/>
          </a:bodyPr>
          <a:lstStyle/>
          <a:p>
            <a:r>
              <a:rPr lang="en-SG" sz="1200" dirty="0"/>
              <a:t>Strong correlation defined here as absolute value &gt; 0.80 </a:t>
            </a:r>
          </a:p>
        </p:txBody>
      </p:sp>
    </p:spTree>
    <p:extLst>
      <p:ext uri="{BB962C8B-B14F-4D97-AF65-F5344CB8AC3E}">
        <p14:creationId xmlns:p14="http://schemas.microsoft.com/office/powerpoint/2010/main" val="5336150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alphaModFix amt="34000"/>
          </a:blip>
          <a:tile tx="0" ty="0" sx="100000" sy="100000" flip="none" algn="tl"/>
        </a:blipFill>
        <a:effectLst/>
      </p:bgPr>
    </p:bg>
    <p:spTree>
      <p:nvGrpSpPr>
        <p:cNvPr id="1" name=""/>
        <p:cNvGrpSpPr/>
        <p:nvPr/>
      </p:nvGrpSpPr>
      <p:grpSpPr>
        <a:xfrm>
          <a:off x="0" y="0"/>
          <a:ext cx="0" cy="0"/>
          <a:chOff x="0" y="0"/>
          <a:chExt cx="0" cy="0"/>
        </a:xfrm>
      </p:grpSpPr>
      <p:pic>
        <p:nvPicPr>
          <p:cNvPr id="6146" name="Picture 2">
            <a:extLst>
              <a:ext uri="{FF2B5EF4-FFF2-40B4-BE49-F238E27FC236}">
                <a16:creationId xmlns:a16="http://schemas.microsoft.com/office/drawing/2014/main" id="{1C274474-95B8-4DFB-8D82-57B963BA78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0636" y="1013698"/>
            <a:ext cx="7605714" cy="545076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72C125E4-DEFF-4F46-AC6C-0D6976B83973}"/>
              </a:ext>
            </a:extLst>
          </p:cNvPr>
          <p:cNvSpPr txBox="1"/>
          <p:nvPr/>
        </p:nvSpPr>
        <p:spPr>
          <a:xfrm>
            <a:off x="704850" y="393541"/>
            <a:ext cx="5391150" cy="461665"/>
          </a:xfrm>
          <a:prstGeom prst="rect">
            <a:avLst/>
          </a:prstGeom>
          <a:noFill/>
        </p:spPr>
        <p:txBody>
          <a:bodyPr wrap="square" rtlCol="0">
            <a:spAutoFit/>
          </a:bodyPr>
          <a:lstStyle/>
          <a:p>
            <a:r>
              <a:rPr lang="en-SG" sz="2400" b="1" dirty="0"/>
              <a:t>Correlation Heatmap</a:t>
            </a:r>
          </a:p>
        </p:txBody>
      </p:sp>
    </p:spTree>
    <p:extLst>
      <p:ext uri="{BB962C8B-B14F-4D97-AF65-F5344CB8AC3E}">
        <p14:creationId xmlns:p14="http://schemas.microsoft.com/office/powerpoint/2010/main" val="34439250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The Most Traded Currerncy Pairs">
            <a:extLst>
              <a:ext uri="{FF2B5EF4-FFF2-40B4-BE49-F238E27FC236}">
                <a16:creationId xmlns:a16="http://schemas.microsoft.com/office/drawing/2014/main" id="{9D29FC9E-EFD9-4464-9C93-FE71CD862D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7"/>
            <a:ext cx="12192000" cy="68564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98587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alphaModFix amt="34000"/>
          </a:blip>
          <a:tile tx="0" ty="0" sx="100000" sy="100000" flip="none" algn="tl"/>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2C125E4-DEFF-4F46-AC6C-0D6976B83973}"/>
              </a:ext>
            </a:extLst>
          </p:cNvPr>
          <p:cNvSpPr txBox="1"/>
          <p:nvPr/>
        </p:nvSpPr>
        <p:spPr>
          <a:xfrm>
            <a:off x="80479" y="220596"/>
            <a:ext cx="5391150" cy="830997"/>
          </a:xfrm>
          <a:prstGeom prst="rect">
            <a:avLst/>
          </a:prstGeom>
          <a:noFill/>
        </p:spPr>
        <p:txBody>
          <a:bodyPr wrap="square" rtlCol="0">
            <a:spAutoFit/>
          </a:bodyPr>
          <a:lstStyle/>
          <a:p>
            <a:r>
              <a:rPr lang="en-SG" sz="2400" b="1" dirty="0"/>
              <a:t>Seaborn Linear Regression</a:t>
            </a:r>
          </a:p>
          <a:p>
            <a:r>
              <a:rPr lang="en-SG" sz="2400" b="1" dirty="0"/>
              <a:t>               EURUSD</a:t>
            </a:r>
          </a:p>
        </p:txBody>
      </p:sp>
      <p:pic>
        <p:nvPicPr>
          <p:cNvPr id="4" name="Picture 3">
            <a:extLst>
              <a:ext uri="{FF2B5EF4-FFF2-40B4-BE49-F238E27FC236}">
                <a16:creationId xmlns:a16="http://schemas.microsoft.com/office/drawing/2014/main" id="{8669076E-DBA3-4DD3-B05E-784691D5F4CE}"/>
              </a:ext>
            </a:extLst>
          </p:cNvPr>
          <p:cNvPicPr>
            <a:picLocks noChangeAspect="1"/>
          </p:cNvPicPr>
          <p:nvPr/>
        </p:nvPicPr>
        <p:blipFill>
          <a:blip r:embed="rId3"/>
          <a:stretch>
            <a:fillRect/>
          </a:stretch>
        </p:blipFill>
        <p:spPr>
          <a:xfrm>
            <a:off x="3605696" y="116777"/>
            <a:ext cx="8505825" cy="984145"/>
          </a:xfrm>
          <a:prstGeom prst="rect">
            <a:avLst/>
          </a:prstGeom>
        </p:spPr>
      </p:pic>
      <p:pic>
        <p:nvPicPr>
          <p:cNvPr id="8194" name="Picture 2">
            <a:extLst>
              <a:ext uri="{FF2B5EF4-FFF2-40B4-BE49-F238E27FC236}">
                <a16:creationId xmlns:a16="http://schemas.microsoft.com/office/drawing/2014/main" id="{E356B14A-5DA4-4AB3-899A-93DBF6CB7FD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201718"/>
            <a:ext cx="2928938" cy="2828141"/>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a:extLst>
              <a:ext uri="{FF2B5EF4-FFF2-40B4-BE49-F238E27FC236}">
                <a16:creationId xmlns:a16="http://schemas.microsoft.com/office/drawing/2014/main" id="{694D572B-1349-4AD3-AC6C-5ABB4C1891E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14701" y="1114152"/>
            <a:ext cx="3036225" cy="2886277"/>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a:extLst>
              <a:ext uri="{FF2B5EF4-FFF2-40B4-BE49-F238E27FC236}">
                <a16:creationId xmlns:a16="http://schemas.microsoft.com/office/drawing/2014/main" id="{AE84FA70-3D30-4464-8D14-3B1377FA334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23365" y="3971140"/>
            <a:ext cx="3137519" cy="2920641"/>
          </a:xfrm>
          <a:prstGeom prst="rect">
            <a:avLst/>
          </a:prstGeom>
          <a:noFill/>
          <a:extLst>
            <a:ext uri="{909E8E84-426E-40DD-AFC4-6F175D3DCCD1}">
              <a14:hiddenFill xmlns:a14="http://schemas.microsoft.com/office/drawing/2010/main">
                <a:solidFill>
                  <a:srgbClr val="FFFFFF"/>
                </a:solidFill>
              </a14:hiddenFill>
            </a:ext>
          </a:extLst>
        </p:spPr>
      </p:pic>
      <p:pic>
        <p:nvPicPr>
          <p:cNvPr id="8200" name="Picture 8">
            <a:extLst>
              <a:ext uri="{FF2B5EF4-FFF2-40B4-BE49-F238E27FC236}">
                <a16:creationId xmlns:a16="http://schemas.microsoft.com/office/drawing/2014/main" id="{7F396924-4B51-48AC-8584-D7067319296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69431" y="3971140"/>
            <a:ext cx="2928938" cy="2928938"/>
          </a:xfrm>
          <a:prstGeom prst="rect">
            <a:avLst/>
          </a:prstGeom>
          <a:noFill/>
          <a:extLst>
            <a:ext uri="{909E8E84-426E-40DD-AFC4-6F175D3DCCD1}">
              <a14:hiddenFill xmlns:a14="http://schemas.microsoft.com/office/drawing/2010/main">
                <a:solidFill>
                  <a:srgbClr val="FFFFFF"/>
                </a:solidFill>
              </a14:hiddenFill>
            </a:ext>
          </a:extLst>
        </p:spPr>
      </p:pic>
      <p:pic>
        <p:nvPicPr>
          <p:cNvPr id="8202" name="Picture 10">
            <a:extLst>
              <a:ext uri="{FF2B5EF4-FFF2-40B4-BE49-F238E27FC236}">
                <a16:creationId xmlns:a16="http://schemas.microsoft.com/office/drawing/2014/main" id="{A570AD4A-D95A-45A5-B097-F6340953270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5509" y="4040596"/>
            <a:ext cx="2997548" cy="2790026"/>
          </a:xfrm>
          <a:prstGeom prst="rect">
            <a:avLst/>
          </a:prstGeom>
          <a:noFill/>
          <a:extLst>
            <a:ext uri="{909E8E84-426E-40DD-AFC4-6F175D3DCCD1}">
              <a14:hiddenFill xmlns:a14="http://schemas.microsoft.com/office/drawing/2010/main">
                <a:solidFill>
                  <a:srgbClr val="FFFFFF"/>
                </a:solidFill>
              </a14:hiddenFill>
            </a:ext>
          </a:extLst>
        </p:spPr>
      </p:pic>
      <p:pic>
        <p:nvPicPr>
          <p:cNvPr id="8204" name="Picture 12">
            <a:extLst>
              <a:ext uri="{FF2B5EF4-FFF2-40B4-BE49-F238E27FC236}">
                <a16:creationId xmlns:a16="http://schemas.microsoft.com/office/drawing/2014/main" id="{ABF3AD89-D163-459D-BC78-27B577EB576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185761" y="1201720"/>
            <a:ext cx="2928940" cy="2828140"/>
          </a:xfrm>
          <a:prstGeom prst="rect">
            <a:avLst/>
          </a:prstGeom>
          <a:noFill/>
          <a:extLst>
            <a:ext uri="{909E8E84-426E-40DD-AFC4-6F175D3DCCD1}">
              <a14:hiddenFill xmlns:a14="http://schemas.microsoft.com/office/drawing/2010/main">
                <a:solidFill>
                  <a:srgbClr val="FFFFFF"/>
                </a:solidFill>
              </a14:hiddenFill>
            </a:ext>
          </a:extLst>
        </p:spPr>
      </p:pic>
      <p:pic>
        <p:nvPicPr>
          <p:cNvPr id="8206" name="Picture 14">
            <a:extLst>
              <a:ext uri="{FF2B5EF4-FFF2-40B4-BE49-F238E27FC236}">
                <a16:creationId xmlns:a16="http://schemas.microsoft.com/office/drawing/2014/main" id="{1ECDB6FE-D68F-4711-A0C5-D66656961B7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087140" y="1151321"/>
            <a:ext cx="3036225" cy="282814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BC93D17D-AFF9-4F66-835E-4F492EF2D3DE}"/>
              </a:ext>
            </a:extLst>
          </p:cNvPr>
          <p:cNvSpPr txBox="1"/>
          <p:nvPr/>
        </p:nvSpPr>
        <p:spPr>
          <a:xfrm>
            <a:off x="9741692" y="4342375"/>
            <a:ext cx="2057400" cy="2246769"/>
          </a:xfrm>
          <a:prstGeom prst="rect">
            <a:avLst/>
          </a:prstGeom>
          <a:noFill/>
        </p:spPr>
        <p:txBody>
          <a:bodyPr wrap="square" rtlCol="0">
            <a:spAutoFit/>
          </a:bodyPr>
          <a:lstStyle/>
          <a:p>
            <a:r>
              <a:rPr lang="en-SG" sz="1400" dirty="0"/>
              <a:t>EUR has strong positive correlation with AUD, NZD and XAU &gt; 0.8</a:t>
            </a:r>
          </a:p>
          <a:p>
            <a:endParaRPr lang="en-SG" sz="1400" dirty="0"/>
          </a:p>
          <a:p>
            <a:r>
              <a:rPr lang="en-SG" sz="1400" dirty="0"/>
              <a:t>EUR has strong negative correlation with JPY, CNH, SGD</a:t>
            </a:r>
          </a:p>
          <a:p>
            <a:endParaRPr lang="en-SG" sz="1400" dirty="0"/>
          </a:p>
          <a:p>
            <a:r>
              <a:rPr lang="en-SG" sz="1400" dirty="0"/>
              <a:t>The best fit lines seem to be AUD and NZD</a:t>
            </a:r>
          </a:p>
        </p:txBody>
      </p:sp>
    </p:spTree>
    <p:extLst>
      <p:ext uri="{BB962C8B-B14F-4D97-AF65-F5344CB8AC3E}">
        <p14:creationId xmlns:p14="http://schemas.microsoft.com/office/powerpoint/2010/main" val="232294430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alphaModFix amt="34000"/>
          </a:blip>
          <a:tile tx="0" ty="0" sx="100000" sy="100000" flip="none" algn="tl"/>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2C125E4-DEFF-4F46-AC6C-0D6976B83973}"/>
              </a:ext>
            </a:extLst>
          </p:cNvPr>
          <p:cNvSpPr txBox="1"/>
          <p:nvPr/>
        </p:nvSpPr>
        <p:spPr>
          <a:xfrm>
            <a:off x="469320" y="250818"/>
            <a:ext cx="5391150" cy="830997"/>
          </a:xfrm>
          <a:prstGeom prst="rect">
            <a:avLst/>
          </a:prstGeom>
          <a:noFill/>
        </p:spPr>
        <p:txBody>
          <a:bodyPr wrap="square" rtlCol="0">
            <a:spAutoFit/>
          </a:bodyPr>
          <a:lstStyle/>
          <a:p>
            <a:r>
              <a:rPr lang="en-SG" sz="2400" b="1" dirty="0"/>
              <a:t>Seaborn Linear Regression</a:t>
            </a:r>
          </a:p>
          <a:p>
            <a:r>
              <a:rPr lang="en-SG" sz="2400" b="1" dirty="0"/>
              <a:t>              AUDUSD</a:t>
            </a:r>
          </a:p>
        </p:txBody>
      </p:sp>
      <p:sp>
        <p:nvSpPr>
          <p:cNvPr id="5" name="TextBox 4">
            <a:extLst>
              <a:ext uri="{FF2B5EF4-FFF2-40B4-BE49-F238E27FC236}">
                <a16:creationId xmlns:a16="http://schemas.microsoft.com/office/drawing/2014/main" id="{BC93D17D-AFF9-4F66-835E-4F492EF2D3DE}"/>
              </a:ext>
            </a:extLst>
          </p:cNvPr>
          <p:cNvSpPr txBox="1"/>
          <p:nvPr/>
        </p:nvSpPr>
        <p:spPr>
          <a:xfrm>
            <a:off x="9741692" y="4342375"/>
            <a:ext cx="2057400" cy="2031325"/>
          </a:xfrm>
          <a:prstGeom prst="rect">
            <a:avLst/>
          </a:prstGeom>
          <a:noFill/>
        </p:spPr>
        <p:txBody>
          <a:bodyPr wrap="square" rtlCol="0">
            <a:spAutoFit/>
          </a:bodyPr>
          <a:lstStyle/>
          <a:p>
            <a:r>
              <a:rPr lang="en-SG" sz="1400" dirty="0"/>
              <a:t>AUD has strong positive correlation with EUR, NZD and GBP</a:t>
            </a:r>
          </a:p>
          <a:p>
            <a:endParaRPr lang="en-SG" sz="1400" dirty="0"/>
          </a:p>
          <a:p>
            <a:r>
              <a:rPr lang="en-SG" sz="1400" dirty="0"/>
              <a:t>AUD has strong negative correlation with SGD</a:t>
            </a:r>
          </a:p>
          <a:p>
            <a:endParaRPr lang="en-SG" sz="1400" dirty="0"/>
          </a:p>
          <a:p>
            <a:r>
              <a:rPr lang="en-SG" sz="1400" dirty="0"/>
              <a:t>The best fit lines seem to be GBP and SGD</a:t>
            </a:r>
          </a:p>
        </p:txBody>
      </p:sp>
      <p:pic>
        <p:nvPicPr>
          <p:cNvPr id="6" name="Picture 5">
            <a:extLst>
              <a:ext uri="{FF2B5EF4-FFF2-40B4-BE49-F238E27FC236}">
                <a16:creationId xmlns:a16="http://schemas.microsoft.com/office/drawing/2014/main" id="{E08BD352-842D-4DCC-BD74-6C7C0BC69454}"/>
              </a:ext>
            </a:extLst>
          </p:cNvPr>
          <p:cNvPicPr>
            <a:picLocks noChangeAspect="1"/>
          </p:cNvPicPr>
          <p:nvPr/>
        </p:nvPicPr>
        <p:blipFill>
          <a:blip r:embed="rId3"/>
          <a:stretch>
            <a:fillRect/>
          </a:stretch>
        </p:blipFill>
        <p:spPr>
          <a:xfrm>
            <a:off x="3985170" y="357280"/>
            <a:ext cx="7991475" cy="644474"/>
          </a:xfrm>
          <a:prstGeom prst="rect">
            <a:avLst/>
          </a:prstGeom>
        </p:spPr>
      </p:pic>
      <p:pic>
        <p:nvPicPr>
          <p:cNvPr id="15362" name="Picture 2">
            <a:extLst>
              <a:ext uri="{FF2B5EF4-FFF2-40B4-BE49-F238E27FC236}">
                <a16:creationId xmlns:a16="http://schemas.microsoft.com/office/drawing/2014/main" id="{00AEB6BD-939B-4FA6-9353-164DCAEB552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1968" y="1127911"/>
            <a:ext cx="2843229" cy="2843229"/>
          </a:xfrm>
          <a:prstGeom prst="rect">
            <a:avLst/>
          </a:prstGeom>
          <a:noFill/>
          <a:extLst>
            <a:ext uri="{909E8E84-426E-40DD-AFC4-6F175D3DCCD1}">
              <a14:hiddenFill xmlns:a14="http://schemas.microsoft.com/office/drawing/2010/main">
                <a:solidFill>
                  <a:srgbClr val="FFFFFF"/>
                </a:solidFill>
              </a14:hiddenFill>
            </a:ext>
          </a:extLst>
        </p:spPr>
      </p:pic>
      <p:pic>
        <p:nvPicPr>
          <p:cNvPr id="15364" name="Picture 4">
            <a:extLst>
              <a:ext uri="{FF2B5EF4-FFF2-40B4-BE49-F238E27FC236}">
                <a16:creationId xmlns:a16="http://schemas.microsoft.com/office/drawing/2014/main" id="{36D3581C-5BE8-4D3C-823A-8A9D8C91AF1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69430" y="1161877"/>
            <a:ext cx="3023262" cy="2846793"/>
          </a:xfrm>
          <a:prstGeom prst="rect">
            <a:avLst/>
          </a:prstGeom>
          <a:noFill/>
          <a:extLst>
            <a:ext uri="{909E8E84-426E-40DD-AFC4-6F175D3DCCD1}">
              <a14:hiddenFill xmlns:a14="http://schemas.microsoft.com/office/drawing/2010/main">
                <a:solidFill>
                  <a:srgbClr val="FFFFFF"/>
                </a:solidFill>
              </a14:hiddenFill>
            </a:ext>
          </a:extLst>
        </p:spPr>
      </p:pic>
      <p:pic>
        <p:nvPicPr>
          <p:cNvPr id="15366" name="Picture 6">
            <a:extLst>
              <a:ext uri="{FF2B5EF4-FFF2-40B4-BE49-F238E27FC236}">
                <a16:creationId xmlns:a16="http://schemas.microsoft.com/office/drawing/2014/main" id="{1E1FAD9E-27A2-4883-B430-6459ED12B95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38885" y="1127910"/>
            <a:ext cx="2928938" cy="2880759"/>
          </a:xfrm>
          <a:prstGeom prst="rect">
            <a:avLst/>
          </a:prstGeom>
          <a:noFill/>
          <a:extLst>
            <a:ext uri="{909E8E84-426E-40DD-AFC4-6F175D3DCCD1}">
              <a14:hiddenFill xmlns:a14="http://schemas.microsoft.com/office/drawing/2010/main">
                <a:solidFill>
                  <a:srgbClr val="FFFFFF"/>
                </a:solidFill>
              </a14:hiddenFill>
            </a:ext>
          </a:extLst>
        </p:spPr>
      </p:pic>
      <p:pic>
        <p:nvPicPr>
          <p:cNvPr id="15368" name="Picture 8">
            <a:extLst>
              <a:ext uri="{FF2B5EF4-FFF2-40B4-BE49-F238E27FC236}">
                <a16:creationId xmlns:a16="http://schemas.microsoft.com/office/drawing/2014/main" id="{ABBF1133-80D1-47C9-BA07-7D5AC9FF574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276348" y="1187371"/>
            <a:ext cx="2809955" cy="2783769"/>
          </a:xfrm>
          <a:prstGeom prst="rect">
            <a:avLst/>
          </a:prstGeom>
          <a:noFill/>
          <a:extLst>
            <a:ext uri="{909E8E84-426E-40DD-AFC4-6F175D3DCCD1}">
              <a14:hiddenFill xmlns:a14="http://schemas.microsoft.com/office/drawing/2010/main">
                <a:solidFill>
                  <a:srgbClr val="FFFFFF"/>
                </a:solidFill>
              </a14:hiddenFill>
            </a:ext>
          </a:extLst>
        </p:spPr>
      </p:pic>
      <p:pic>
        <p:nvPicPr>
          <p:cNvPr id="15370" name="Picture 10">
            <a:extLst>
              <a:ext uri="{FF2B5EF4-FFF2-40B4-BE49-F238E27FC236}">
                <a16:creationId xmlns:a16="http://schemas.microsoft.com/office/drawing/2014/main" id="{C7E45008-38EA-4D82-BE64-FFC1043167D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3834738"/>
            <a:ext cx="3023262" cy="3023262"/>
          </a:xfrm>
          <a:prstGeom prst="rect">
            <a:avLst/>
          </a:prstGeom>
          <a:noFill/>
          <a:extLst>
            <a:ext uri="{909E8E84-426E-40DD-AFC4-6F175D3DCCD1}">
              <a14:hiddenFill xmlns:a14="http://schemas.microsoft.com/office/drawing/2010/main">
                <a:solidFill>
                  <a:srgbClr val="FFFFFF"/>
                </a:solidFill>
              </a14:hiddenFill>
            </a:ext>
          </a:extLst>
        </p:spPr>
      </p:pic>
      <p:pic>
        <p:nvPicPr>
          <p:cNvPr id="15372" name="Picture 12">
            <a:extLst>
              <a:ext uri="{FF2B5EF4-FFF2-40B4-BE49-F238E27FC236}">
                <a16:creationId xmlns:a16="http://schemas.microsoft.com/office/drawing/2014/main" id="{A2B44140-336C-4298-A96D-0AF9CFBEAAA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269454" y="4006912"/>
            <a:ext cx="2823237" cy="2843456"/>
          </a:xfrm>
          <a:prstGeom prst="rect">
            <a:avLst/>
          </a:prstGeom>
          <a:noFill/>
          <a:extLst>
            <a:ext uri="{909E8E84-426E-40DD-AFC4-6F175D3DCCD1}">
              <a14:hiddenFill xmlns:a14="http://schemas.microsoft.com/office/drawing/2010/main">
                <a:solidFill>
                  <a:srgbClr val="FFFFFF"/>
                </a:solidFill>
              </a14:hiddenFill>
            </a:ext>
          </a:extLst>
        </p:spPr>
      </p:pic>
      <p:pic>
        <p:nvPicPr>
          <p:cNvPr id="15374" name="Picture 14">
            <a:extLst>
              <a:ext uri="{FF2B5EF4-FFF2-40B4-BE49-F238E27FC236}">
                <a16:creationId xmlns:a16="http://schemas.microsoft.com/office/drawing/2014/main" id="{D77CD2F0-06CB-4D9F-AB7B-88E0278C5E6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296458" y="3997445"/>
            <a:ext cx="3023262" cy="28152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01514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alphaModFix amt="34000"/>
          </a:blip>
          <a:tile tx="0" ty="0" sx="100000" sy="100000" flip="none" algn="tl"/>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2C125E4-DEFF-4F46-AC6C-0D6976B83973}"/>
              </a:ext>
            </a:extLst>
          </p:cNvPr>
          <p:cNvSpPr txBox="1"/>
          <p:nvPr/>
        </p:nvSpPr>
        <p:spPr>
          <a:xfrm>
            <a:off x="461962" y="200849"/>
            <a:ext cx="5391150" cy="830997"/>
          </a:xfrm>
          <a:prstGeom prst="rect">
            <a:avLst/>
          </a:prstGeom>
          <a:noFill/>
        </p:spPr>
        <p:txBody>
          <a:bodyPr wrap="square" rtlCol="0">
            <a:spAutoFit/>
          </a:bodyPr>
          <a:lstStyle/>
          <a:p>
            <a:r>
              <a:rPr lang="en-SG" sz="2400" b="1" dirty="0"/>
              <a:t>Seaborn Linear Regression</a:t>
            </a:r>
          </a:p>
          <a:p>
            <a:r>
              <a:rPr lang="en-SG" sz="2400" b="1" dirty="0"/>
              <a:t>               GBPUSD</a:t>
            </a:r>
          </a:p>
        </p:txBody>
      </p:sp>
      <p:sp>
        <p:nvSpPr>
          <p:cNvPr id="5" name="TextBox 4">
            <a:extLst>
              <a:ext uri="{FF2B5EF4-FFF2-40B4-BE49-F238E27FC236}">
                <a16:creationId xmlns:a16="http://schemas.microsoft.com/office/drawing/2014/main" id="{BC93D17D-AFF9-4F66-835E-4F492EF2D3DE}"/>
              </a:ext>
            </a:extLst>
          </p:cNvPr>
          <p:cNvSpPr txBox="1"/>
          <p:nvPr/>
        </p:nvSpPr>
        <p:spPr>
          <a:xfrm>
            <a:off x="9144000" y="4342375"/>
            <a:ext cx="2655092" cy="2031325"/>
          </a:xfrm>
          <a:prstGeom prst="rect">
            <a:avLst/>
          </a:prstGeom>
          <a:noFill/>
        </p:spPr>
        <p:txBody>
          <a:bodyPr wrap="square" rtlCol="0">
            <a:spAutoFit/>
          </a:bodyPr>
          <a:lstStyle/>
          <a:p>
            <a:r>
              <a:rPr lang="en-SG" sz="1400" dirty="0"/>
              <a:t>GBP has strong positive correlation with NZD and AUD (&gt;0.8)</a:t>
            </a:r>
          </a:p>
          <a:p>
            <a:endParaRPr lang="en-SG" sz="1400" dirty="0"/>
          </a:p>
          <a:p>
            <a:r>
              <a:rPr lang="en-SG" sz="1400" dirty="0"/>
              <a:t>GBP has strong negative correlation with SGD and CNH</a:t>
            </a:r>
          </a:p>
          <a:p>
            <a:endParaRPr lang="en-SG" sz="1400" dirty="0"/>
          </a:p>
          <a:p>
            <a:r>
              <a:rPr lang="en-SG" sz="1400" dirty="0"/>
              <a:t>The best fit lines seem to be NZD and SGD</a:t>
            </a:r>
          </a:p>
        </p:txBody>
      </p:sp>
      <p:pic>
        <p:nvPicPr>
          <p:cNvPr id="6" name="Picture 5">
            <a:extLst>
              <a:ext uri="{FF2B5EF4-FFF2-40B4-BE49-F238E27FC236}">
                <a16:creationId xmlns:a16="http://schemas.microsoft.com/office/drawing/2014/main" id="{3C84B6D5-4AF3-49E2-9143-15357480DA3F}"/>
              </a:ext>
            </a:extLst>
          </p:cNvPr>
          <p:cNvPicPr>
            <a:picLocks noChangeAspect="1"/>
          </p:cNvPicPr>
          <p:nvPr/>
        </p:nvPicPr>
        <p:blipFill>
          <a:blip r:embed="rId3"/>
          <a:stretch>
            <a:fillRect/>
          </a:stretch>
        </p:blipFill>
        <p:spPr>
          <a:xfrm>
            <a:off x="4603440" y="168574"/>
            <a:ext cx="6874184" cy="1077057"/>
          </a:xfrm>
          <a:prstGeom prst="rect">
            <a:avLst/>
          </a:prstGeom>
        </p:spPr>
      </p:pic>
      <p:pic>
        <p:nvPicPr>
          <p:cNvPr id="16386" name="Picture 2">
            <a:extLst>
              <a:ext uri="{FF2B5EF4-FFF2-40B4-BE49-F238E27FC236}">
                <a16:creationId xmlns:a16="http://schemas.microsoft.com/office/drawing/2014/main" id="{5EFD58CF-7D05-4E34-B007-EAC46290D9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276350"/>
            <a:ext cx="2886075" cy="2886075"/>
          </a:xfrm>
          <a:prstGeom prst="rect">
            <a:avLst/>
          </a:prstGeom>
          <a:noFill/>
          <a:extLst>
            <a:ext uri="{909E8E84-426E-40DD-AFC4-6F175D3DCCD1}">
              <a14:hiddenFill xmlns:a14="http://schemas.microsoft.com/office/drawing/2010/main">
                <a:solidFill>
                  <a:srgbClr val="FFFFFF"/>
                </a:solidFill>
              </a14:hiddenFill>
            </a:ext>
          </a:extLst>
        </p:spPr>
      </p:pic>
      <p:pic>
        <p:nvPicPr>
          <p:cNvPr id="16388" name="Picture 4">
            <a:extLst>
              <a:ext uri="{FF2B5EF4-FFF2-40B4-BE49-F238E27FC236}">
                <a16:creationId xmlns:a16="http://schemas.microsoft.com/office/drawing/2014/main" id="{4A5BBCFC-0A36-4A0A-9A1F-C1FF1517366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18630" y="1316240"/>
            <a:ext cx="2864772" cy="2864772"/>
          </a:xfrm>
          <a:prstGeom prst="rect">
            <a:avLst/>
          </a:prstGeom>
          <a:noFill/>
          <a:extLst>
            <a:ext uri="{909E8E84-426E-40DD-AFC4-6F175D3DCCD1}">
              <a14:hiddenFill xmlns:a14="http://schemas.microsoft.com/office/drawing/2010/main">
                <a:solidFill>
                  <a:srgbClr val="FFFFFF"/>
                </a:solidFill>
              </a14:hiddenFill>
            </a:ext>
          </a:extLst>
        </p:spPr>
      </p:pic>
      <p:pic>
        <p:nvPicPr>
          <p:cNvPr id="16390" name="Picture 6">
            <a:extLst>
              <a:ext uri="{FF2B5EF4-FFF2-40B4-BE49-F238E27FC236}">
                <a16:creationId xmlns:a16="http://schemas.microsoft.com/office/drawing/2014/main" id="{875EF055-428A-4DBC-BF50-953F078E800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37260" y="1316240"/>
            <a:ext cx="2864772" cy="2864772"/>
          </a:xfrm>
          <a:prstGeom prst="rect">
            <a:avLst/>
          </a:prstGeom>
          <a:noFill/>
          <a:extLst>
            <a:ext uri="{909E8E84-426E-40DD-AFC4-6F175D3DCCD1}">
              <a14:hiddenFill xmlns:a14="http://schemas.microsoft.com/office/drawing/2010/main">
                <a:solidFill>
                  <a:srgbClr val="FFFFFF"/>
                </a:solidFill>
              </a14:hiddenFill>
            </a:ext>
          </a:extLst>
        </p:spPr>
      </p:pic>
      <p:pic>
        <p:nvPicPr>
          <p:cNvPr id="16392" name="Picture 8">
            <a:extLst>
              <a:ext uri="{FF2B5EF4-FFF2-40B4-BE49-F238E27FC236}">
                <a16:creationId xmlns:a16="http://schemas.microsoft.com/office/drawing/2014/main" id="{E241283F-85BF-4F3F-8139-4EA3C8391D6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502031" y="1316240"/>
            <a:ext cx="2975593" cy="2864772"/>
          </a:xfrm>
          <a:prstGeom prst="rect">
            <a:avLst/>
          </a:prstGeom>
          <a:noFill/>
          <a:extLst>
            <a:ext uri="{909E8E84-426E-40DD-AFC4-6F175D3DCCD1}">
              <a14:hiddenFill xmlns:a14="http://schemas.microsoft.com/office/drawing/2010/main">
                <a:solidFill>
                  <a:srgbClr val="FFFFFF"/>
                </a:solidFill>
              </a14:hiddenFill>
            </a:ext>
          </a:extLst>
        </p:spPr>
      </p:pic>
      <p:pic>
        <p:nvPicPr>
          <p:cNvPr id="16394" name="Picture 10">
            <a:extLst>
              <a:ext uri="{FF2B5EF4-FFF2-40B4-BE49-F238E27FC236}">
                <a16:creationId xmlns:a16="http://schemas.microsoft.com/office/drawing/2014/main" id="{F4EF6DD3-0B0C-4D38-9B43-6647A09C4CC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6995" y="4092805"/>
            <a:ext cx="2805596" cy="2738150"/>
          </a:xfrm>
          <a:prstGeom prst="rect">
            <a:avLst/>
          </a:prstGeom>
          <a:noFill/>
          <a:extLst>
            <a:ext uri="{909E8E84-426E-40DD-AFC4-6F175D3DCCD1}">
              <a14:hiddenFill xmlns:a14="http://schemas.microsoft.com/office/drawing/2010/main">
                <a:solidFill>
                  <a:srgbClr val="FFFFFF"/>
                </a:solidFill>
              </a14:hiddenFill>
            </a:ext>
          </a:extLst>
        </p:spPr>
      </p:pic>
      <p:pic>
        <p:nvPicPr>
          <p:cNvPr id="16396" name="Picture 12">
            <a:extLst>
              <a:ext uri="{FF2B5EF4-FFF2-40B4-BE49-F238E27FC236}">
                <a16:creationId xmlns:a16="http://schemas.microsoft.com/office/drawing/2014/main" id="{7147D824-22FB-4ED7-95CB-0BF1A3972FE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928950" y="4100562"/>
            <a:ext cx="2975593" cy="2730393"/>
          </a:xfrm>
          <a:prstGeom prst="rect">
            <a:avLst/>
          </a:prstGeom>
          <a:noFill/>
          <a:extLst>
            <a:ext uri="{909E8E84-426E-40DD-AFC4-6F175D3DCCD1}">
              <a14:hiddenFill xmlns:a14="http://schemas.microsoft.com/office/drawing/2010/main">
                <a:solidFill>
                  <a:srgbClr val="FFFFFF"/>
                </a:solidFill>
              </a14:hiddenFill>
            </a:ext>
          </a:extLst>
        </p:spPr>
      </p:pic>
      <p:pic>
        <p:nvPicPr>
          <p:cNvPr id="16398" name="Picture 14">
            <a:extLst>
              <a:ext uri="{FF2B5EF4-FFF2-40B4-BE49-F238E27FC236}">
                <a16:creationId xmlns:a16="http://schemas.microsoft.com/office/drawing/2014/main" id="{15F48C84-E835-48A0-A6AF-A2B1448C433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853112" y="4162425"/>
            <a:ext cx="2864773" cy="26534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539240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alphaModFix amt="34000"/>
          </a:blip>
          <a:tile tx="0" ty="0" sx="100000" sy="100000" flip="none" algn="tl"/>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2C125E4-DEFF-4F46-AC6C-0D6976B83973}"/>
              </a:ext>
            </a:extLst>
          </p:cNvPr>
          <p:cNvSpPr txBox="1"/>
          <p:nvPr/>
        </p:nvSpPr>
        <p:spPr>
          <a:xfrm>
            <a:off x="637619" y="245419"/>
            <a:ext cx="5391150" cy="830997"/>
          </a:xfrm>
          <a:prstGeom prst="rect">
            <a:avLst/>
          </a:prstGeom>
          <a:noFill/>
        </p:spPr>
        <p:txBody>
          <a:bodyPr wrap="square" rtlCol="0">
            <a:spAutoFit/>
          </a:bodyPr>
          <a:lstStyle/>
          <a:p>
            <a:r>
              <a:rPr lang="en-SG" sz="2400" b="1" dirty="0"/>
              <a:t>Seaborn Linear Regression</a:t>
            </a:r>
          </a:p>
          <a:p>
            <a:r>
              <a:rPr lang="en-SG" sz="2400" b="1" dirty="0"/>
              <a:t>              NZDUSD</a:t>
            </a:r>
          </a:p>
        </p:txBody>
      </p:sp>
      <p:sp>
        <p:nvSpPr>
          <p:cNvPr id="5" name="TextBox 4">
            <a:extLst>
              <a:ext uri="{FF2B5EF4-FFF2-40B4-BE49-F238E27FC236}">
                <a16:creationId xmlns:a16="http://schemas.microsoft.com/office/drawing/2014/main" id="{BC93D17D-AFF9-4F66-835E-4F492EF2D3DE}"/>
              </a:ext>
            </a:extLst>
          </p:cNvPr>
          <p:cNvSpPr txBox="1"/>
          <p:nvPr/>
        </p:nvSpPr>
        <p:spPr>
          <a:xfrm>
            <a:off x="9357064" y="4511409"/>
            <a:ext cx="2470603" cy="1815882"/>
          </a:xfrm>
          <a:prstGeom prst="rect">
            <a:avLst/>
          </a:prstGeom>
          <a:noFill/>
        </p:spPr>
        <p:txBody>
          <a:bodyPr wrap="square" rtlCol="0">
            <a:spAutoFit/>
          </a:bodyPr>
          <a:lstStyle/>
          <a:p>
            <a:r>
              <a:rPr lang="en-SG" sz="1400" dirty="0"/>
              <a:t>NZD has strong positive correlation with AUD, EUR, GBP</a:t>
            </a:r>
          </a:p>
          <a:p>
            <a:endParaRPr lang="en-SG" sz="1400" dirty="0"/>
          </a:p>
          <a:p>
            <a:r>
              <a:rPr lang="en-SG" sz="1400" dirty="0"/>
              <a:t>NZD has strong negative correlation with CNH, SGD</a:t>
            </a:r>
          </a:p>
          <a:p>
            <a:endParaRPr lang="en-SG" sz="1400" dirty="0"/>
          </a:p>
          <a:p>
            <a:r>
              <a:rPr lang="en-SG" sz="1400" dirty="0"/>
              <a:t>The best fit lines seem to be AUD, SGD, GBP</a:t>
            </a:r>
          </a:p>
        </p:txBody>
      </p:sp>
      <p:pic>
        <p:nvPicPr>
          <p:cNvPr id="8" name="Picture 7">
            <a:extLst>
              <a:ext uri="{FF2B5EF4-FFF2-40B4-BE49-F238E27FC236}">
                <a16:creationId xmlns:a16="http://schemas.microsoft.com/office/drawing/2014/main" id="{48697F08-6ECE-4162-A7F5-C92BE46897C4}"/>
              </a:ext>
            </a:extLst>
          </p:cNvPr>
          <p:cNvPicPr>
            <a:picLocks noChangeAspect="1"/>
          </p:cNvPicPr>
          <p:nvPr/>
        </p:nvPicPr>
        <p:blipFill>
          <a:blip r:embed="rId3"/>
          <a:stretch>
            <a:fillRect/>
          </a:stretch>
        </p:blipFill>
        <p:spPr>
          <a:xfrm>
            <a:off x="5629274" y="0"/>
            <a:ext cx="6048375" cy="1367174"/>
          </a:xfrm>
          <a:prstGeom prst="rect">
            <a:avLst/>
          </a:prstGeom>
        </p:spPr>
      </p:pic>
      <p:pic>
        <p:nvPicPr>
          <p:cNvPr id="17410" name="Picture 2">
            <a:extLst>
              <a:ext uri="{FF2B5EF4-FFF2-40B4-BE49-F238E27FC236}">
                <a16:creationId xmlns:a16="http://schemas.microsoft.com/office/drawing/2014/main" id="{74C7580E-A1C9-4239-AE9C-64282D30182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1925" y="1228726"/>
            <a:ext cx="2847976" cy="2847976"/>
          </a:xfrm>
          <a:prstGeom prst="rect">
            <a:avLst/>
          </a:prstGeom>
          <a:noFill/>
          <a:extLst>
            <a:ext uri="{909E8E84-426E-40DD-AFC4-6F175D3DCCD1}">
              <a14:hiddenFill xmlns:a14="http://schemas.microsoft.com/office/drawing/2010/main">
                <a:solidFill>
                  <a:srgbClr val="FFFFFF"/>
                </a:solidFill>
              </a14:hiddenFill>
            </a:ext>
          </a:extLst>
        </p:spPr>
      </p:pic>
      <p:pic>
        <p:nvPicPr>
          <p:cNvPr id="17412" name="Picture 4">
            <a:extLst>
              <a:ext uri="{FF2B5EF4-FFF2-40B4-BE49-F238E27FC236}">
                <a16:creationId xmlns:a16="http://schemas.microsoft.com/office/drawing/2014/main" id="{132556B2-DABB-46B1-97FB-AF3E52C1E7F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43249" y="1321834"/>
            <a:ext cx="2981325" cy="2795106"/>
          </a:xfrm>
          <a:prstGeom prst="rect">
            <a:avLst/>
          </a:prstGeom>
          <a:noFill/>
          <a:extLst>
            <a:ext uri="{909E8E84-426E-40DD-AFC4-6F175D3DCCD1}">
              <a14:hiddenFill xmlns:a14="http://schemas.microsoft.com/office/drawing/2010/main">
                <a:solidFill>
                  <a:srgbClr val="FFFFFF"/>
                </a:solidFill>
              </a14:hiddenFill>
            </a:ext>
          </a:extLst>
        </p:spPr>
      </p:pic>
      <p:pic>
        <p:nvPicPr>
          <p:cNvPr id="17414" name="Picture 6">
            <a:extLst>
              <a:ext uri="{FF2B5EF4-FFF2-40B4-BE49-F238E27FC236}">
                <a16:creationId xmlns:a16="http://schemas.microsoft.com/office/drawing/2014/main" id="{0D0ED6BB-404F-48F8-BE21-2163741C6D0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86486" y="1402315"/>
            <a:ext cx="2919413" cy="2919413"/>
          </a:xfrm>
          <a:prstGeom prst="rect">
            <a:avLst/>
          </a:prstGeom>
          <a:noFill/>
          <a:extLst>
            <a:ext uri="{909E8E84-426E-40DD-AFC4-6F175D3DCCD1}">
              <a14:hiddenFill xmlns:a14="http://schemas.microsoft.com/office/drawing/2010/main">
                <a:solidFill>
                  <a:srgbClr val="FFFFFF"/>
                </a:solidFill>
              </a14:hiddenFill>
            </a:ext>
          </a:extLst>
        </p:spPr>
      </p:pic>
      <p:pic>
        <p:nvPicPr>
          <p:cNvPr id="17416" name="Picture 8">
            <a:extLst>
              <a:ext uri="{FF2B5EF4-FFF2-40B4-BE49-F238E27FC236}">
                <a16:creationId xmlns:a16="http://schemas.microsoft.com/office/drawing/2014/main" id="{16ED9F34-A633-4B56-91BF-F82CC0C9CB0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005886" y="1402316"/>
            <a:ext cx="2919413" cy="2885600"/>
          </a:xfrm>
          <a:prstGeom prst="rect">
            <a:avLst/>
          </a:prstGeom>
          <a:noFill/>
          <a:extLst>
            <a:ext uri="{909E8E84-426E-40DD-AFC4-6F175D3DCCD1}">
              <a14:hiddenFill xmlns:a14="http://schemas.microsoft.com/office/drawing/2010/main">
                <a:solidFill>
                  <a:srgbClr val="FFFFFF"/>
                </a:solidFill>
              </a14:hiddenFill>
            </a:ext>
          </a:extLst>
        </p:spPr>
      </p:pic>
      <p:pic>
        <p:nvPicPr>
          <p:cNvPr id="17418" name="Picture 10">
            <a:extLst>
              <a:ext uri="{FF2B5EF4-FFF2-40B4-BE49-F238E27FC236}">
                <a16:creationId xmlns:a16="http://schemas.microsoft.com/office/drawing/2014/main" id="{54EF6BA1-F557-4D60-B4CC-FCD54441B97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0012" y="4116940"/>
            <a:ext cx="2847976" cy="2747963"/>
          </a:xfrm>
          <a:prstGeom prst="rect">
            <a:avLst/>
          </a:prstGeom>
          <a:noFill/>
          <a:extLst>
            <a:ext uri="{909E8E84-426E-40DD-AFC4-6F175D3DCCD1}">
              <a14:hiddenFill xmlns:a14="http://schemas.microsoft.com/office/drawing/2010/main">
                <a:solidFill>
                  <a:srgbClr val="FFFFFF"/>
                </a:solidFill>
              </a14:hiddenFill>
            </a:ext>
          </a:extLst>
        </p:spPr>
      </p:pic>
      <p:pic>
        <p:nvPicPr>
          <p:cNvPr id="17420" name="Picture 12">
            <a:extLst>
              <a:ext uri="{FF2B5EF4-FFF2-40B4-BE49-F238E27FC236}">
                <a16:creationId xmlns:a16="http://schemas.microsoft.com/office/drawing/2014/main" id="{B8FCB275-F294-4BBB-87BB-7259681608B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227823" y="4116940"/>
            <a:ext cx="2981325" cy="2741060"/>
          </a:xfrm>
          <a:prstGeom prst="rect">
            <a:avLst/>
          </a:prstGeom>
          <a:noFill/>
          <a:extLst>
            <a:ext uri="{909E8E84-426E-40DD-AFC4-6F175D3DCCD1}">
              <a14:hiddenFill xmlns:a14="http://schemas.microsoft.com/office/drawing/2010/main">
                <a:solidFill>
                  <a:srgbClr val="FFFFFF"/>
                </a:solidFill>
              </a14:hiddenFill>
            </a:ext>
          </a:extLst>
        </p:spPr>
      </p:pic>
      <p:pic>
        <p:nvPicPr>
          <p:cNvPr id="17422" name="Picture 14">
            <a:extLst>
              <a:ext uri="{FF2B5EF4-FFF2-40B4-BE49-F238E27FC236}">
                <a16:creationId xmlns:a16="http://schemas.microsoft.com/office/drawing/2014/main" id="{3ECC9FA5-4061-4BC3-9AF0-A1D4DF29545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186486" y="4287916"/>
            <a:ext cx="3056579" cy="25691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45893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alphaModFix amt="34000"/>
          </a:blip>
          <a:tile tx="0" ty="0" sx="100000" sy="100000" flip="none" algn="tl"/>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2C125E4-DEFF-4F46-AC6C-0D6976B83973}"/>
              </a:ext>
            </a:extLst>
          </p:cNvPr>
          <p:cNvSpPr txBox="1"/>
          <p:nvPr/>
        </p:nvSpPr>
        <p:spPr>
          <a:xfrm>
            <a:off x="521357" y="336004"/>
            <a:ext cx="5391150" cy="830997"/>
          </a:xfrm>
          <a:prstGeom prst="rect">
            <a:avLst/>
          </a:prstGeom>
          <a:noFill/>
        </p:spPr>
        <p:txBody>
          <a:bodyPr wrap="square" rtlCol="0">
            <a:spAutoFit/>
          </a:bodyPr>
          <a:lstStyle/>
          <a:p>
            <a:r>
              <a:rPr lang="en-SG" sz="2400" b="1" dirty="0"/>
              <a:t>Seaborn Linear Regression</a:t>
            </a:r>
          </a:p>
          <a:p>
            <a:r>
              <a:rPr lang="en-SG" sz="2400" b="1" dirty="0"/>
              <a:t>              USDJPY</a:t>
            </a:r>
          </a:p>
        </p:txBody>
      </p:sp>
      <p:sp>
        <p:nvSpPr>
          <p:cNvPr id="5" name="TextBox 4">
            <a:extLst>
              <a:ext uri="{FF2B5EF4-FFF2-40B4-BE49-F238E27FC236}">
                <a16:creationId xmlns:a16="http://schemas.microsoft.com/office/drawing/2014/main" id="{BC93D17D-AFF9-4F66-835E-4F492EF2D3DE}"/>
              </a:ext>
            </a:extLst>
          </p:cNvPr>
          <p:cNvSpPr txBox="1"/>
          <p:nvPr/>
        </p:nvSpPr>
        <p:spPr>
          <a:xfrm>
            <a:off x="9064101" y="4324978"/>
            <a:ext cx="2763566" cy="2246769"/>
          </a:xfrm>
          <a:prstGeom prst="rect">
            <a:avLst/>
          </a:prstGeom>
          <a:noFill/>
        </p:spPr>
        <p:txBody>
          <a:bodyPr wrap="square" rtlCol="0">
            <a:spAutoFit/>
          </a:bodyPr>
          <a:lstStyle/>
          <a:p>
            <a:r>
              <a:rPr lang="en-SG" sz="1400" dirty="0"/>
              <a:t>JPY does not exhibit any strong positive correlation with any pair greater than 0.8</a:t>
            </a:r>
          </a:p>
          <a:p>
            <a:endParaRPr lang="en-SG" sz="1400" dirty="0"/>
          </a:p>
          <a:p>
            <a:r>
              <a:rPr lang="en-SG" sz="1400" dirty="0"/>
              <a:t>JPY has strong negative correlation with EUR</a:t>
            </a:r>
          </a:p>
          <a:p>
            <a:endParaRPr lang="en-SG" sz="1400" dirty="0"/>
          </a:p>
          <a:p>
            <a:r>
              <a:rPr lang="en-SG" sz="1400" dirty="0"/>
              <a:t>The regression fit is not that ideal and the best fit line does seem to be EUR and perhaps CNH</a:t>
            </a:r>
          </a:p>
        </p:txBody>
      </p:sp>
      <p:pic>
        <p:nvPicPr>
          <p:cNvPr id="4" name="Picture 3">
            <a:extLst>
              <a:ext uri="{FF2B5EF4-FFF2-40B4-BE49-F238E27FC236}">
                <a16:creationId xmlns:a16="http://schemas.microsoft.com/office/drawing/2014/main" id="{3F4E9E10-A215-472A-931B-047710C15049}"/>
              </a:ext>
            </a:extLst>
          </p:cNvPr>
          <p:cNvPicPr>
            <a:picLocks noChangeAspect="1"/>
          </p:cNvPicPr>
          <p:nvPr/>
        </p:nvPicPr>
        <p:blipFill>
          <a:blip r:embed="rId3"/>
          <a:stretch>
            <a:fillRect/>
          </a:stretch>
        </p:blipFill>
        <p:spPr>
          <a:xfrm>
            <a:off x="5138620" y="26445"/>
            <a:ext cx="6689047" cy="1219298"/>
          </a:xfrm>
          <a:prstGeom prst="rect">
            <a:avLst/>
          </a:prstGeom>
        </p:spPr>
      </p:pic>
      <p:pic>
        <p:nvPicPr>
          <p:cNvPr id="1026" name="Picture 2">
            <a:extLst>
              <a:ext uri="{FF2B5EF4-FFF2-40B4-BE49-F238E27FC236}">
                <a16:creationId xmlns:a16="http://schemas.microsoft.com/office/drawing/2014/main" id="{1D21057E-96D6-43DC-870E-B1C38278D3E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478" y="1386234"/>
            <a:ext cx="2825735" cy="267854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C7CCB1B1-57B8-42B0-A294-6076E6A1067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06214" y="1386234"/>
            <a:ext cx="2943476" cy="270866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24D8A1A8-45E9-4992-B504-770EECF36F6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49690" y="1386233"/>
            <a:ext cx="2860361" cy="2677526"/>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D1D5D82-1B7B-4632-B654-7EAF38F9A5F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808592" y="1386233"/>
            <a:ext cx="3149629" cy="2677526"/>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226BF62B-3A67-43EB-ACE5-6194E0BC2E0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0477" y="4058898"/>
            <a:ext cx="2825736" cy="2825736"/>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1E304C3D-E746-41F8-AE77-DEF3416A26B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038599" y="4094898"/>
            <a:ext cx="2943476" cy="2677526"/>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a:extLst>
              <a:ext uri="{FF2B5EF4-FFF2-40B4-BE49-F238E27FC236}">
                <a16:creationId xmlns:a16="http://schemas.microsoft.com/office/drawing/2014/main" id="{EEB345EC-9330-4B5D-9EAA-FE9FB9CBBBA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982075" y="4152453"/>
            <a:ext cx="2992745" cy="26310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34794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alphaModFix amt="34000"/>
          </a:blip>
          <a:tile tx="0" ty="0" sx="100000" sy="100000" flip="none" algn="tl"/>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2C125E4-DEFF-4F46-AC6C-0D6976B83973}"/>
              </a:ext>
            </a:extLst>
          </p:cNvPr>
          <p:cNvSpPr txBox="1"/>
          <p:nvPr/>
        </p:nvSpPr>
        <p:spPr>
          <a:xfrm>
            <a:off x="314326" y="262608"/>
            <a:ext cx="5391150" cy="830997"/>
          </a:xfrm>
          <a:prstGeom prst="rect">
            <a:avLst/>
          </a:prstGeom>
          <a:noFill/>
        </p:spPr>
        <p:txBody>
          <a:bodyPr wrap="square" rtlCol="0">
            <a:spAutoFit/>
          </a:bodyPr>
          <a:lstStyle/>
          <a:p>
            <a:r>
              <a:rPr lang="en-SG" sz="2400" b="1" dirty="0"/>
              <a:t>Seaborn Linear Regression</a:t>
            </a:r>
          </a:p>
          <a:p>
            <a:r>
              <a:rPr lang="en-SG" sz="2400" b="1" dirty="0"/>
              <a:t>             USDCNH</a:t>
            </a:r>
          </a:p>
        </p:txBody>
      </p:sp>
      <p:sp>
        <p:nvSpPr>
          <p:cNvPr id="5" name="TextBox 4">
            <a:extLst>
              <a:ext uri="{FF2B5EF4-FFF2-40B4-BE49-F238E27FC236}">
                <a16:creationId xmlns:a16="http://schemas.microsoft.com/office/drawing/2014/main" id="{BC93D17D-AFF9-4F66-835E-4F492EF2D3DE}"/>
              </a:ext>
            </a:extLst>
          </p:cNvPr>
          <p:cNvSpPr txBox="1"/>
          <p:nvPr/>
        </p:nvSpPr>
        <p:spPr>
          <a:xfrm>
            <a:off x="9303768" y="4487362"/>
            <a:ext cx="2956896" cy="2031325"/>
          </a:xfrm>
          <a:prstGeom prst="rect">
            <a:avLst/>
          </a:prstGeom>
          <a:noFill/>
        </p:spPr>
        <p:txBody>
          <a:bodyPr wrap="square" rtlCol="0">
            <a:spAutoFit/>
          </a:bodyPr>
          <a:lstStyle/>
          <a:p>
            <a:r>
              <a:rPr lang="en-SG" sz="1400" dirty="0"/>
              <a:t>CNH has strong positive correlation with SGD</a:t>
            </a:r>
          </a:p>
          <a:p>
            <a:endParaRPr lang="en-SG" sz="1400" dirty="0"/>
          </a:p>
          <a:p>
            <a:r>
              <a:rPr lang="en-SG" sz="1400" dirty="0"/>
              <a:t>CNH has fairly strong negative correlation with NZD, GBP, AUD and EUR &gt;0.75</a:t>
            </a:r>
          </a:p>
          <a:p>
            <a:endParaRPr lang="en-SG" sz="1400" dirty="0"/>
          </a:p>
          <a:p>
            <a:r>
              <a:rPr lang="en-SG" sz="1400" dirty="0"/>
              <a:t>The best fit lines seem to be AUD, GBP and SGD</a:t>
            </a:r>
          </a:p>
        </p:txBody>
      </p:sp>
      <p:pic>
        <p:nvPicPr>
          <p:cNvPr id="17410" name="Picture 2">
            <a:extLst>
              <a:ext uri="{FF2B5EF4-FFF2-40B4-BE49-F238E27FC236}">
                <a16:creationId xmlns:a16="http://schemas.microsoft.com/office/drawing/2014/main" id="{74C7580E-A1C9-4239-AE9C-64282D3018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925" y="1228726"/>
            <a:ext cx="2847976" cy="2847976"/>
          </a:xfrm>
          <a:prstGeom prst="rect">
            <a:avLst/>
          </a:prstGeom>
          <a:noFill/>
          <a:extLst>
            <a:ext uri="{909E8E84-426E-40DD-AFC4-6F175D3DCCD1}">
              <a14:hiddenFill xmlns:a14="http://schemas.microsoft.com/office/drawing/2010/main">
                <a:solidFill>
                  <a:srgbClr val="FFFFFF"/>
                </a:solidFill>
              </a14:hiddenFill>
            </a:ext>
          </a:extLst>
        </p:spPr>
      </p:pic>
      <p:pic>
        <p:nvPicPr>
          <p:cNvPr id="17412" name="Picture 4">
            <a:extLst>
              <a:ext uri="{FF2B5EF4-FFF2-40B4-BE49-F238E27FC236}">
                <a16:creationId xmlns:a16="http://schemas.microsoft.com/office/drawing/2014/main" id="{132556B2-DABB-46B1-97FB-AF3E52C1E7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43249" y="1321834"/>
            <a:ext cx="2981325" cy="2795106"/>
          </a:xfrm>
          <a:prstGeom prst="rect">
            <a:avLst/>
          </a:prstGeom>
          <a:noFill/>
          <a:extLst>
            <a:ext uri="{909E8E84-426E-40DD-AFC4-6F175D3DCCD1}">
              <a14:hiddenFill xmlns:a14="http://schemas.microsoft.com/office/drawing/2010/main">
                <a:solidFill>
                  <a:srgbClr val="FFFFFF"/>
                </a:solidFill>
              </a14:hiddenFill>
            </a:ext>
          </a:extLst>
        </p:spPr>
      </p:pic>
      <p:pic>
        <p:nvPicPr>
          <p:cNvPr id="17414" name="Picture 6">
            <a:extLst>
              <a:ext uri="{FF2B5EF4-FFF2-40B4-BE49-F238E27FC236}">
                <a16:creationId xmlns:a16="http://schemas.microsoft.com/office/drawing/2014/main" id="{0D0ED6BB-404F-48F8-BE21-2163741C6D0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86486" y="1402315"/>
            <a:ext cx="2919413" cy="2919413"/>
          </a:xfrm>
          <a:prstGeom prst="rect">
            <a:avLst/>
          </a:prstGeom>
          <a:noFill/>
          <a:extLst>
            <a:ext uri="{909E8E84-426E-40DD-AFC4-6F175D3DCCD1}">
              <a14:hiddenFill xmlns:a14="http://schemas.microsoft.com/office/drawing/2010/main">
                <a:solidFill>
                  <a:srgbClr val="FFFFFF"/>
                </a:solidFill>
              </a14:hiddenFill>
            </a:ext>
          </a:extLst>
        </p:spPr>
      </p:pic>
      <p:pic>
        <p:nvPicPr>
          <p:cNvPr id="17416" name="Picture 8">
            <a:extLst>
              <a:ext uri="{FF2B5EF4-FFF2-40B4-BE49-F238E27FC236}">
                <a16:creationId xmlns:a16="http://schemas.microsoft.com/office/drawing/2014/main" id="{16ED9F34-A633-4B56-91BF-F82CC0C9CB0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005886" y="1402315"/>
            <a:ext cx="2919413" cy="2919413"/>
          </a:xfrm>
          <a:prstGeom prst="rect">
            <a:avLst/>
          </a:prstGeom>
          <a:noFill/>
          <a:extLst>
            <a:ext uri="{909E8E84-426E-40DD-AFC4-6F175D3DCCD1}">
              <a14:hiddenFill xmlns:a14="http://schemas.microsoft.com/office/drawing/2010/main">
                <a:solidFill>
                  <a:srgbClr val="FFFFFF"/>
                </a:solidFill>
              </a14:hiddenFill>
            </a:ext>
          </a:extLst>
        </p:spPr>
      </p:pic>
      <p:pic>
        <p:nvPicPr>
          <p:cNvPr id="17418" name="Picture 10">
            <a:extLst>
              <a:ext uri="{FF2B5EF4-FFF2-40B4-BE49-F238E27FC236}">
                <a16:creationId xmlns:a16="http://schemas.microsoft.com/office/drawing/2014/main" id="{54EF6BA1-F557-4D60-B4CC-FCD54441B97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012" y="4116940"/>
            <a:ext cx="2847976" cy="2747963"/>
          </a:xfrm>
          <a:prstGeom prst="rect">
            <a:avLst/>
          </a:prstGeom>
          <a:noFill/>
          <a:extLst>
            <a:ext uri="{909E8E84-426E-40DD-AFC4-6F175D3DCCD1}">
              <a14:hiddenFill xmlns:a14="http://schemas.microsoft.com/office/drawing/2010/main">
                <a:solidFill>
                  <a:srgbClr val="FFFFFF"/>
                </a:solidFill>
              </a14:hiddenFill>
            </a:ext>
          </a:extLst>
        </p:spPr>
      </p:pic>
      <p:pic>
        <p:nvPicPr>
          <p:cNvPr id="17420" name="Picture 12">
            <a:extLst>
              <a:ext uri="{FF2B5EF4-FFF2-40B4-BE49-F238E27FC236}">
                <a16:creationId xmlns:a16="http://schemas.microsoft.com/office/drawing/2014/main" id="{B8FCB275-F294-4BBB-87BB-7259681608B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227823" y="4116940"/>
            <a:ext cx="2981325" cy="2741060"/>
          </a:xfrm>
          <a:prstGeom prst="rect">
            <a:avLst/>
          </a:prstGeom>
          <a:noFill/>
          <a:extLst>
            <a:ext uri="{909E8E84-426E-40DD-AFC4-6F175D3DCCD1}">
              <a14:hiddenFill xmlns:a14="http://schemas.microsoft.com/office/drawing/2010/main">
                <a:solidFill>
                  <a:srgbClr val="FFFFFF"/>
                </a:solidFill>
              </a14:hiddenFill>
            </a:ext>
          </a:extLst>
        </p:spPr>
      </p:pic>
      <p:pic>
        <p:nvPicPr>
          <p:cNvPr id="17422" name="Picture 14">
            <a:extLst>
              <a:ext uri="{FF2B5EF4-FFF2-40B4-BE49-F238E27FC236}">
                <a16:creationId xmlns:a16="http://schemas.microsoft.com/office/drawing/2014/main" id="{3ECC9FA5-4061-4BC3-9AF0-A1D4DF29545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238341" y="4288872"/>
            <a:ext cx="2867558" cy="256912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F3727A2A-081E-41CA-AF96-65A7B515635C}"/>
              </a:ext>
            </a:extLst>
          </p:cNvPr>
          <p:cNvPicPr>
            <a:picLocks noChangeAspect="1"/>
          </p:cNvPicPr>
          <p:nvPr/>
        </p:nvPicPr>
        <p:blipFill>
          <a:blip r:embed="rId10"/>
          <a:stretch>
            <a:fillRect/>
          </a:stretch>
        </p:blipFill>
        <p:spPr>
          <a:xfrm>
            <a:off x="3898751" y="748200"/>
            <a:ext cx="8212769" cy="303393"/>
          </a:xfrm>
          <a:prstGeom prst="rect">
            <a:avLst/>
          </a:prstGeom>
        </p:spPr>
      </p:pic>
      <p:pic>
        <p:nvPicPr>
          <p:cNvPr id="7" name="Picture 6">
            <a:extLst>
              <a:ext uri="{FF2B5EF4-FFF2-40B4-BE49-F238E27FC236}">
                <a16:creationId xmlns:a16="http://schemas.microsoft.com/office/drawing/2014/main" id="{5DFC1075-2EC2-47A8-B865-89AE4E7FF1D0}"/>
              </a:ext>
            </a:extLst>
          </p:cNvPr>
          <p:cNvPicPr>
            <a:picLocks noChangeAspect="1"/>
          </p:cNvPicPr>
          <p:nvPr/>
        </p:nvPicPr>
        <p:blipFill>
          <a:blip r:embed="rId11"/>
          <a:stretch>
            <a:fillRect/>
          </a:stretch>
        </p:blipFill>
        <p:spPr>
          <a:xfrm>
            <a:off x="3898752" y="350321"/>
            <a:ext cx="8212769" cy="381303"/>
          </a:xfrm>
          <a:prstGeom prst="rect">
            <a:avLst/>
          </a:prstGeom>
        </p:spPr>
      </p:pic>
    </p:spTree>
    <p:extLst>
      <p:ext uri="{BB962C8B-B14F-4D97-AF65-F5344CB8AC3E}">
        <p14:creationId xmlns:p14="http://schemas.microsoft.com/office/powerpoint/2010/main" val="352658801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alphaModFix amt="34000"/>
          </a:blip>
          <a:tile tx="0" ty="0" sx="100000" sy="100000" flip="none" algn="tl"/>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2C125E4-DEFF-4F46-AC6C-0D6976B83973}"/>
              </a:ext>
            </a:extLst>
          </p:cNvPr>
          <p:cNvSpPr txBox="1"/>
          <p:nvPr/>
        </p:nvSpPr>
        <p:spPr>
          <a:xfrm>
            <a:off x="372913" y="220596"/>
            <a:ext cx="5391150" cy="830997"/>
          </a:xfrm>
          <a:prstGeom prst="rect">
            <a:avLst/>
          </a:prstGeom>
          <a:noFill/>
        </p:spPr>
        <p:txBody>
          <a:bodyPr wrap="square" rtlCol="0">
            <a:spAutoFit/>
          </a:bodyPr>
          <a:lstStyle/>
          <a:p>
            <a:r>
              <a:rPr lang="en-SG" sz="2400" b="1" dirty="0"/>
              <a:t>Seaborn Linear Regression</a:t>
            </a:r>
          </a:p>
          <a:p>
            <a:r>
              <a:rPr lang="en-SG" sz="2400" b="1" dirty="0"/>
              <a:t>              XAUUSD</a:t>
            </a:r>
          </a:p>
        </p:txBody>
      </p:sp>
      <p:sp>
        <p:nvSpPr>
          <p:cNvPr id="5" name="TextBox 4">
            <a:extLst>
              <a:ext uri="{FF2B5EF4-FFF2-40B4-BE49-F238E27FC236}">
                <a16:creationId xmlns:a16="http://schemas.microsoft.com/office/drawing/2014/main" id="{BC93D17D-AFF9-4F66-835E-4F492EF2D3DE}"/>
              </a:ext>
            </a:extLst>
          </p:cNvPr>
          <p:cNvSpPr txBox="1"/>
          <p:nvPr/>
        </p:nvSpPr>
        <p:spPr>
          <a:xfrm>
            <a:off x="4332303" y="202974"/>
            <a:ext cx="5744233" cy="1169551"/>
          </a:xfrm>
          <a:prstGeom prst="rect">
            <a:avLst/>
          </a:prstGeom>
          <a:noFill/>
        </p:spPr>
        <p:txBody>
          <a:bodyPr wrap="square" rtlCol="0">
            <a:spAutoFit/>
          </a:bodyPr>
          <a:lstStyle/>
          <a:p>
            <a:r>
              <a:rPr lang="en-SG" sz="1400" dirty="0"/>
              <a:t>XAU has strong positive correlation with EUR and a fairly strong correlation with AUD.   XAU has no strong negative correlation to any pairs &gt; 0,8</a:t>
            </a:r>
          </a:p>
          <a:p>
            <a:endParaRPr lang="en-SG" sz="1400" dirty="0"/>
          </a:p>
          <a:p>
            <a:r>
              <a:rPr lang="en-SG" sz="1400" dirty="0"/>
              <a:t>The best fit lines seem to be EUR and AUD. Relatively bad fit in CNH SGD and GBP.</a:t>
            </a:r>
          </a:p>
        </p:txBody>
      </p:sp>
      <p:pic>
        <p:nvPicPr>
          <p:cNvPr id="4" name="Picture 3">
            <a:extLst>
              <a:ext uri="{FF2B5EF4-FFF2-40B4-BE49-F238E27FC236}">
                <a16:creationId xmlns:a16="http://schemas.microsoft.com/office/drawing/2014/main" id="{6554E606-F69C-446B-A548-2C943E22FF17}"/>
              </a:ext>
            </a:extLst>
          </p:cNvPr>
          <p:cNvPicPr>
            <a:picLocks noChangeAspect="1"/>
          </p:cNvPicPr>
          <p:nvPr/>
        </p:nvPicPr>
        <p:blipFill>
          <a:blip r:embed="rId3"/>
          <a:stretch>
            <a:fillRect/>
          </a:stretch>
        </p:blipFill>
        <p:spPr>
          <a:xfrm>
            <a:off x="10156422" y="220596"/>
            <a:ext cx="1873653" cy="2919413"/>
          </a:xfrm>
          <a:prstGeom prst="rect">
            <a:avLst/>
          </a:prstGeom>
        </p:spPr>
      </p:pic>
      <p:pic>
        <p:nvPicPr>
          <p:cNvPr id="2050" name="Picture 2">
            <a:extLst>
              <a:ext uri="{FF2B5EF4-FFF2-40B4-BE49-F238E27FC236}">
                <a16:creationId xmlns:a16="http://schemas.microsoft.com/office/drawing/2014/main" id="{165520BD-2A21-4C7B-8E0E-C66879E8CE7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372525"/>
            <a:ext cx="2769833" cy="2649393"/>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67C7F4DB-36E0-4F60-83AB-93602635462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45557" y="1390147"/>
            <a:ext cx="2925276" cy="2653843"/>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978AC3E8-C91F-4868-BEF2-F203198E9F8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46557" y="1390147"/>
            <a:ext cx="2925276" cy="2649393"/>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22344DD7-7CAC-4E7A-8B56-D99403F2F7D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185" y="4039541"/>
            <a:ext cx="2763041" cy="2760448"/>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a:extLst>
              <a:ext uri="{FF2B5EF4-FFF2-40B4-BE49-F238E27FC236}">
                <a16:creationId xmlns:a16="http://schemas.microsoft.com/office/drawing/2014/main" id="{A72131CD-42B0-4AD6-B0E7-22F341555BC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17568" y="4061612"/>
            <a:ext cx="2925276" cy="2760447"/>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a:extLst>
              <a:ext uri="{FF2B5EF4-FFF2-40B4-BE49-F238E27FC236}">
                <a16:creationId xmlns:a16="http://schemas.microsoft.com/office/drawing/2014/main" id="{233F2E27-5F95-4985-AB60-2BC1CD33671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018568" y="3986619"/>
            <a:ext cx="2938420" cy="2813370"/>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a:extLst>
              <a:ext uri="{FF2B5EF4-FFF2-40B4-BE49-F238E27FC236}">
                <a16:creationId xmlns:a16="http://schemas.microsoft.com/office/drawing/2014/main" id="{9E5C1DE9-B1FD-4A4E-8F48-DAD3F9EE354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104723" y="3982999"/>
            <a:ext cx="2938420" cy="2816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628556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alphaModFix amt="34000"/>
          </a:blip>
          <a:tile tx="0" ty="0" sx="100000" sy="100000" flip="none" algn="tl"/>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2C125E4-DEFF-4F46-AC6C-0D6976B83973}"/>
              </a:ext>
            </a:extLst>
          </p:cNvPr>
          <p:cNvSpPr txBox="1"/>
          <p:nvPr/>
        </p:nvSpPr>
        <p:spPr>
          <a:xfrm>
            <a:off x="393854" y="298851"/>
            <a:ext cx="5391150" cy="830997"/>
          </a:xfrm>
          <a:prstGeom prst="rect">
            <a:avLst/>
          </a:prstGeom>
          <a:noFill/>
        </p:spPr>
        <p:txBody>
          <a:bodyPr wrap="square" rtlCol="0">
            <a:spAutoFit/>
          </a:bodyPr>
          <a:lstStyle/>
          <a:p>
            <a:r>
              <a:rPr lang="en-SG" sz="2400" b="1" dirty="0"/>
              <a:t>Seaborn Linear Regression</a:t>
            </a:r>
          </a:p>
          <a:p>
            <a:r>
              <a:rPr lang="en-SG" sz="2400" b="1" dirty="0"/>
              <a:t>              USDSGD</a:t>
            </a:r>
          </a:p>
        </p:txBody>
      </p:sp>
      <p:pic>
        <p:nvPicPr>
          <p:cNvPr id="4" name="Picture 3">
            <a:extLst>
              <a:ext uri="{FF2B5EF4-FFF2-40B4-BE49-F238E27FC236}">
                <a16:creationId xmlns:a16="http://schemas.microsoft.com/office/drawing/2014/main" id="{F24FE440-4160-4C0B-B0B1-91DDE993B15F}"/>
              </a:ext>
            </a:extLst>
          </p:cNvPr>
          <p:cNvPicPr>
            <a:picLocks noChangeAspect="1"/>
          </p:cNvPicPr>
          <p:nvPr/>
        </p:nvPicPr>
        <p:blipFill>
          <a:blip r:embed="rId3"/>
          <a:stretch>
            <a:fillRect/>
          </a:stretch>
        </p:blipFill>
        <p:spPr>
          <a:xfrm>
            <a:off x="10076536" y="1338017"/>
            <a:ext cx="1749316" cy="2588471"/>
          </a:xfrm>
          <a:prstGeom prst="rect">
            <a:avLst/>
          </a:prstGeom>
        </p:spPr>
      </p:pic>
      <p:sp>
        <p:nvSpPr>
          <p:cNvPr id="14" name="TextBox 13">
            <a:extLst>
              <a:ext uri="{FF2B5EF4-FFF2-40B4-BE49-F238E27FC236}">
                <a16:creationId xmlns:a16="http://schemas.microsoft.com/office/drawing/2014/main" id="{F7A641D1-A663-4F8D-8C1A-AFEC8A828A0F}"/>
              </a:ext>
            </a:extLst>
          </p:cNvPr>
          <p:cNvSpPr txBox="1"/>
          <p:nvPr/>
        </p:nvSpPr>
        <p:spPr>
          <a:xfrm>
            <a:off x="5104660" y="129575"/>
            <a:ext cx="6951216" cy="1169551"/>
          </a:xfrm>
          <a:prstGeom prst="rect">
            <a:avLst/>
          </a:prstGeom>
          <a:noFill/>
        </p:spPr>
        <p:txBody>
          <a:bodyPr wrap="square" rtlCol="0">
            <a:spAutoFit/>
          </a:bodyPr>
          <a:lstStyle/>
          <a:p>
            <a:r>
              <a:rPr lang="en-SG" sz="1400" dirty="0"/>
              <a:t>SGD has strong negative correlation with EUR, AUD, GBP and NZD. </a:t>
            </a:r>
          </a:p>
          <a:p>
            <a:r>
              <a:rPr lang="en-SG" sz="1400" dirty="0"/>
              <a:t>SGD has strong positive correlation with CNH.  </a:t>
            </a:r>
            <a:r>
              <a:rPr lang="en-US" sz="1400" dirty="0"/>
              <a:t>Most of these countries are also our top trading partners.</a:t>
            </a:r>
            <a:endParaRPr lang="en-SG" sz="1400" dirty="0"/>
          </a:p>
          <a:p>
            <a:endParaRPr lang="en-SG" sz="1400" dirty="0"/>
          </a:p>
          <a:p>
            <a:r>
              <a:rPr lang="en-SG" sz="1400" dirty="0"/>
              <a:t>The best fit lines seem to be AUD, NZD and GBP.  Relatively poor fit for XAU and JPY</a:t>
            </a:r>
          </a:p>
        </p:txBody>
      </p:sp>
      <p:pic>
        <p:nvPicPr>
          <p:cNvPr id="3074" name="Picture 2">
            <a:extLst>
              <a:ext uri="{FF2B5EF4-FFF2-40B4-BE49-F238E27FC236}">
                <a16:creationId xmlns:a16="http://schemas.microsoft.com/office/drawing/2014/main" id="{BF2005B4-81C8-4980-A437-4F78A51771B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1579" y="1463784"/>
            <a:ext cx="2759173" cy="2614474"/>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5917883E-9E45-4DEB-AB0B-7D0466053A2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89429" y="1430493"/>
            <a:ext cx="2906696" cy="266774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a:extLst>
              <a:ext uri="{FF2B5EF4-FFF2-40B4-BE49-F238E27FC236}">
                <a16:creationId xmlns:a16="http://schemas.microsoft.com/office/drawing/2014/main" id="{F2F740D9-7263-49E7-817F-E53A08C16D8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05907" y="1422831"/>
            <a:ext cx="2906696" cy="2667740"/>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a16="http://schemas.microsoft.com/office/drawing/2014/main" id="{19D4C5CA-DD3D-47B5-B405-719718B97C0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182" y="4078258"/>
            <a:ext cx="2906696" cy="2667740"/>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a:extLst>
              <a:ext uri="{FF2B5EF4-FFF2-40B4-BE49-F238E27FC236}">
                <a16:creationId xmlns:a16="http://schemas.microsoft.com/office/drawing/2014/main" id="{6B45793D-C18E-48C2-8602-64949831985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89429" y="4136994"/>
            <a:ext cx="3006571" cy="2609004"/>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a:extLst>
              <a:ext uri="{FF2B5EF4-FFF2-40B4-BE49-F238E27FC236}">
                <a16:creationId xmlns:a16="http://schemas.microsoft.com/office/drawing/2014/main" id="{4B7FEA50-02EC-48EB-8296-0B5E9E2538A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205907" y="4136994"/>
            <a:ext cx="2868052" cy="2629599"/>
          </a:xfrm>
          <a:prstGeom prst="rect">
            <a:avLst/>
          </a:prstGeom>
          <a:noFill/>
          <a:extLst>
            <a:ext uri="{909E8E84-426E-40DD-AFC4-6F175D3DCCD1}">
              <a14:hiddenFill xmlns:a14="http://schemas.microsoft.com/office/drawing/2010/main">
                <a:solidFill>
                  <a:srgbClr val="FFFFFF"/>
                </a:solidFill>
              </a14:hiddenFill>
            </a:ext>
          </a:extLst>
        </p:spPr>
      </p:pic>
      <p:pic>
        <p:nvPicPr>
          <p:cNvPr id="3086" name="Picture 14">
            <a:extLst>
              <a:ext uri="{FF2B5EF4-FFF2-40B4-BE49-F238E27FC236}">
                <a16:creationId xmlns:a16="http://schemas.microsoft.com/office/drawing/2014/main" id="{BEC37D86-E410-4DB7-AF42-39FEE1925FF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073959" y="4110361"/>
            <a:ext cx="2981917" cy="26285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382432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alphaModFix amt="34000"/>
          </a:blip>
          <a:tile tx="0" ty="0" sx="100000" sy="100000" flip="none" algn="tl"/>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2C125E4-DEFF-4F46-AC6C-0D6976B83973}"/>
              </a:ext>
            </a:extLst>
          </p:cNvPr>
          <p:cNvSpPr txBox="1"/>
          <p:nvPr/>
        </p:nvSpPr>
        <p:spPr>
          <a:xfrm>
            <a:off x="76200" y="343071"/>
            <a:ext cx="5391150" cy="461665"/>
          </a:xfrm>
          <a:prstGeom prst="rect">
            <a:avLst/>
          </a:prstGeom>
          <a:noFill/>
        </p:spPr>
        <p:txBody>
          <a:bodyPr wrap="square" rtlCol="0">
            <a:spAutoFit/>
          </a:bodyPr>
          <a:lstStyle/>
          <a:p>
            <a:r>
              <a:rPr lang="en-SG" sz="2400" b="1" dirty="0"/>
              <a:t>Correlation: USDSGD Application</a:t>
            </a:r>
          </a:p>
        </p:txBody>
      </p:sp>
      <p:pic>
        <p:nvPicPr>
          <p:cNvPr id="4" name="Picture 3">
            <a:extLst>
              <a:ext uri="{FF2B5EF4-FFF2-40B4-BE49-F238E27FC236}">
                <a16:creationId xmlns:a16="http://schemas.microsoft.com/office/drawing/2014/main" id="{B35B969C-E147-45CC-BA46-DEFB33467EE8}"/>
              </a:ext>
            </a:extLst>
          </p:cNvPr>
          <p:cNvPicPr>
            <a:picLocks noChangeAspect="1"/>
          </p:cNvPicPr>
          <p:nvPr/>
        </p:nvPicPr>
        <p:blipFill>
          <a:blip r:embed="rId3"/>
          <a:stretch>
            <a:fillRect/>
          </a:stretch>
        </p:blipFill>
        <p:spPr>
          <a:xfrm>
            <a:off x="76200" y="804736"/>
            <a:ext cx="3733800" cy="5219700"/>
          </a:xfrm>
          <a:prstGeom prst="rect">
            <a:avLst/>
          </a:prstGeom>
        </p:spPr>
      </p:pic>
      <p:pic>
        <p:nvPicPr>
          <p:cNvPr id="7" name="Picture 6">
            <a:extLst>
              <a:ext uri="{FF2B5EF4-FFF2-40B4-BE49-F238E27FC236}">
                <a16:creationId xmlns:a16="http://schemas.microsoft.com/office/drawing/2014/main" id="{977AD67C-EDE7-4DCA-8327-075A06A16F8E}"/>
              </a:ext>
            </a:extLst>
          </p:cNvPr>
          <p:cNvPicPr>
            <a:picLocks noChangeAspect="1"/>
          </p:cNvPicPr>
          <p:nvPr/>
        </p:nvPicPr>
        <p:blipFill>
          <a:blip r:embed="rId4"/>
          <a:stretch>
            <a:fillRect/>
          </a:stretch>
        </p:blipFill>
        <p:spPr>
          <a:xfrm>
            <a:off x="4352925" y="190499"/>
            <a:ext cx="7210425" cy="2766887"/>
          </a:xfrm>
          <a:prstGeom prst="rect">
            <a:avLst/>
          </a:prstGeom>
        </p:spPr>
      </p:pic>
      <p:sp>
        <p:nvSpPr>
          <p:cNvPr id="8" name="TextBox 7">
            <a:extLst>
              <a:ext uri="{FF2B5EF4-FFF2-40B4-BE49-F238E27FC236}">
                <a16:creationId xmlns:a16="http://schemas.microsoft.com/office/drawing/2014/main" id="{5895CEF2-14D0-4BF9-9294-1C92CBF954D1}"/>
              </a:ext>
            </a:extLst>
          </p:cNvPr>
          <p:cNvSpPr txBox="1"/>
          <p:nvPr/>
        </p:nvSpPr>
        <p:spPr>
          <a:xfrm>
            <a:off x="3943349" y="3109958"/>
            <a:ext cx="7924801" cy="3046988"/>
          </a:xfrm>
          <a:prstGeom prst="rect">
            <a:avLst/>
          </a:prstGeom>
          <a:noFill/>
        </p:spPr>
        <p:txBody>
          <a:bodyPr wrap="square" rtlCol="0">
            <a:spAutoFit/>
          </a:bodyPr>
          <a:lstStyle/>
          <a:p>
            <a:r>
              <a:rPr lang="en-US" sz="1600" dirty="0"/>
              <a:t>Singapore’s monetary policy, is managed through the use of a floating exchange rate tool. The Singapore dollar is managed against a basket of currencies of our major trading partners. The MAS operates a managed float regime for the Singapore dollar with the trade-weighted exchange rate allowed to fluctuate within a policy band. </a:t>
            </a:r>
          </a:p>
          <a:p>
            <a:endParaRPr lang="en-US" sz="1600" dirty="0"/>
          </a:p>
          <a:p>
            <a:r>
              <a:rPr lang="en-US" sz="1600" dirty="0"/>
              <a:t>MAS does not publicly release the policy parameters,  for example, currencies in the S$NEER basket, weights of each currency, policy band width, appreciation gradient and midpoint of the policy band. </a:t>
            </a:r>
          </a:p>
          <a:p>
            <a:endParaRPr lang="en-SG" sz="1600" dirty="0"/>
          </a:p>
          <a:p>
            <a:r>
              <a:rPr lang="en-SG" sz="1600" dirty="0"/>
              <a:t>We can use the correlation analysis and  </a:t>
            </a:r>
            <a:r>
              <a:rPr lang="en-US" sz="1600" dirty="0"/>
              <a:t>Singapore’s total trade data to</a:t>
            </a:r>
          </a:p>
          <a:p>
            <a:r>
              <a:rPr lang="en-US" sz="1600" dirty="0"/>
              <a:t>determine the top trading partners, and then carry out hypothesis testing or OLS Regression to build your own NEERS$ model. </a:t>
            </a:r>
            <a:endParaRPr lang="en-SG" sz="1600" dirty="0"/>
          </a:p>
        </p:txBody>
      </p:sp>
      <p:sp>
        <p:nvSpPr>
          <p:cNvPr id="2" name="Oval 1">
            <a:extLst>
              <a:ext uri="{FF2B5EF4-FFF2-40B4-BE49-F238E27FC236}">
                <a16:creationId xmlns:a16="http://schemas.microsoft.com/office/drawing/2014/main" id="{9B087511-08A5-4293-A141-333B38A7CEA9}"/>
              </a:ext>
            </a:extLst>
          </p:cNvPr>
          <p:cNvSpPr/>
          <p:nvPr/>
        </p:nvSpPr>
        <p:spPr>
          <a:xfrm>
            <a:off x="10420350" y="457200"/>
            <a:ext cx="1304925" cy="2500186"/>
          </a:xfrm>
          <a:prstGeom prst="ellipse">
            <a:avLst/>
          </a:prstGeom>
          <a:solidFill>
            <a:schemeClr val="accent6">
              <a:lumMod val="75000"/>
              <a:alpha val="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73396366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8000"/>
          </a:blip>
          <a:srcRect/>
          <a:tile tx="0" ty="0" sx="100000" sy="100000" flip="none" algn="tl"/>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F96B72C-134A-475E-865A-7075D6920188}"/>
              </a:ext>
            </a:extLst>
          </p:cNvPr>
          <p:cNvSpPr/>
          <p:nvPr/>
        </p:nvSpPr>
        <p:spPr>
          <a:xfrm>
            <a:off x="2224470" y="0"/>
            <a:ext cx="7190623" cy="923330"/>
          </a:xfrm>
          <a:prstGeom prst="rect">
            <a:avLst/>
          </a:prstGeom>
          <a:noFill/>
        </p:spPr>
        <p:txBody>
          <a:bodyPr wrap="none" lIns="91440" tIns="45720" rIns="91440" bIns="45720">
            <a:spAutoFit/>
          </a:bodyPr>
          <a:lstStyle/>
          <a:p>
            <a:pPr algn="ctr"/>
            <a:r>
              <a:rPr lang="en-US" sz="5400" b="1" cap="none" spc="0" dirty="0">
                <a:ln w="6600">
                  <a:solidFill>
                    <a:schemeClr val="accent2"/>
                  </a:solidFill>
                  <a:prstDash val="solid"/>
                </a:ln>
                <a:solidFill>
                  <a:srgbClr val="FFFFFF"/>
                </a:solidFill>
                <a:effectLst>
                  <a:outerShdw dist="38100" dir="2700000" algn="tl" rotWithShape="0">
                    <a:schemeClr val="accent2"/>
                  </a:outerShdw>
                </a:effectLst>
              </a:rPr>
              <a:t>IS ARBITRAGE PRESENT?</a:t>
            </a:r>
          </a:p>
        </p:txBody>
      </p:sp>
      <p:sp>
        <p:nvSpPr>
          <p:cNvPr id="4" name="TextBox 3">
            <a:extLst>
              <a:ext uri="{FF2B5EF4-FFF2-40B4-BE49-F238E27FC236}">
                <a16:creationId xmlns:a16="http://schemas.microsoft.com/office/drawing/2014/main" id="{227C19A5-EC74-4F3A-BE79-4F8572C9F537}"/>
              </a:ext>
            </a:extLst>
          </p:cNvPr>
          <p:cNvSpPr txBox="1"/>
          <p:nvPr/>
        </p:nvSpPr>
        <p:spPr>
          <a:xfrm>
            <a:off x="371474" y="832484"/>
            <a:ext cx="11706225" cy="1477328"/>
          </a:xfrm>
          <a:prstGeom prst="rect">
            <a:avLst/>
          </a:prstGeom>
          <a:noFill/>
        </p:spPr>
        <p:txBody>
          <a:bodyPr wrap="square" rtlCol="0">
            <a:spAutoFit/>
          </a:bodyPr>
          <a:lstStyle/>
          <a:p>
            <a:r>
              <a:rPr lang="en-US" b="0" i="0" dirty="0">
                <a:solidFill>
                  <a:srgbClr val="000000"/>
                </a:solidFill>
                <a:effectLst/>
                <a:latin typeface="Helvetica Neue"/>
              </a:rPr>
              <a:t> Goal:</a:t>
            </a:r>
          </a:p>
          <a:p>
            <a:r>
              <a:rPr lang="en-US" b="0" i="0" dirty="0">
                <a:solidFill>
                  <a:srgbClr val="000000"/>
                </a:solidFill>
                <a:effectLst/>
                <a:latin typeface="Helvetica Neue"/>
              </a:rPr>
              <a:t>To find out if there is basis for arbitrage of our 4 pairs of crosses (AUDJPY, EURJPY, GBPJPY, EURAUD) versus the product of their straight </a:t>
            </a:r>
            <a:r>
              <a:rPr lang="en-US" b="0" i="0" dirty="0" err="1">
                <a:solidFill>
                  <a:srgbClr val="000000"/>
                </a:solidFill>
                <a:effectLst/>
                <a:latin typeface="Helvetica Neue"/>
              </a:rPr>
              <a:t>usd</a:t>
            </a:r>
            <a:r>
              <a:rPr lang="en-US" b="0" i="0" dirty="0">
                <a:solidFill>
                  <a:srgbClr val="000000"/>
                </a:solidFill>
                <a:effectLst/>
                <a:latin typeface="Helvetica Neue"/>
              </a:rPr>
              <a:t> component pairs (</a:t>
            </a:r>
            <a:r>
              <a:rPr lang="en-US" b="0" i="0" dirty="0" err="1">
                <a:solidFill>
                  <a:srgbClr val="000000"/>
                </a:solidFill>
                <a:effectLst/>
                <a:latin typeface="Helvetica Neue"/>
              </a:rPr>
              <a:t>eg</a:t>
            </a:r>
            <a:r>
              <a:rPr lang="en-US" b="0" i="0" dirty="0">
                <a:solidFill>
                  <a:srgbClr val="000000"/>
                </a:solidFill>
                <a:effectLst/>
                <a:latin typeface="Helvetica Neue"/>
              </a:rPr>
              <a:t> </a:t>
            </a:r>
            <a:r>
              <a:rPr lang="en-US" b="0" i="0" dirty="0" err="1">
                <a:solidFill>
                  <a:srgbClr val="000000"/>
                </a:solidFill>
                <a:effectLst/>
                <a:latin typeface="Helvetica Neue"/>
              </a:rPr>
              <a:t>AUDJPY_implied</a:t>
            </a:r>
            <a:r>
              <a:rPr lang="en-US" b="0" i="0" dirty="0">
                <a:solidFill>
                  <a:srgbClr val="000000"/>
                </a:solidFill>
                <a:effectLst/>
                <a:latin typeface="Helvetica Neue"/>
              </a:rPr>
              <a:t>)</a:t>
            </a:r>
            <a:endParaRPr lang="en-US" dirty="0">
              <a:solidFill>
                <a:srgbClr val="000000"/>
              </a:solidFill>
              <a:latin typeface="Helvetica Neue"/>
            </a:endParaRPr>
          </a:p>
          <a:p>
            <a:endParaRPr lang="en-US" dirty="0">
              <a:solidFill>
                <a:srgbClr val="000000"/>
              </a:solidFill>
              <a:latin typeface="Helvetica Neue"/>
            </a:endParaRPr>
          </a:p>
          <a:p>
            <a:endParaRPr lang="en-SG" dirty="0"/>
          </a:p>
        </p:txBody>
      </p:sp>
      <p:pic>
        <p:nvPicPr>
          <p:cNvPr id="6" name="Picture 5">
            <a:extLst>
              <a:ext uri="{FF2B5EF4-FFF2-40B4-BE49-F238E27FC236}">
                <a16:creationId xmlns:a16="http://schemas.microsoft.com/office/drawing/2014/main" id="{B13B02D1-2116-46B4-81A2-38335BAE63FB}"/>
              </a:ext>
            </a:extLst>
          </p:cNvPr>
          <p:cNvPicPr>
            <a:picLocks noChangeAspect="1"/>
          </p:cNvPicPr>
          <p:nvPr/>
        </p:nvPicPr>
        <p:blipFill>
          <a:blip r:embed="rId3"/>
          <a:stretch>
            <a:fillRect/>
          </a:stretch>
        </p:blipFill>
        <p:spPr>
          <a:xfrm>
            <a:off x="323848" y="1948149"/>
            <a:ext cx="5900738" cy="1784651"/>
          </a:xfrm>
          <a:prstGeom prst="rect">
            <a:avLst/>
          </a:prstGeom>
        </p:spPr>
      </p:pic>
      <p:pic>
        <p:nvPicPr>
          <p:cNvPr id="9" name="Picture 8">
            <a:extLst>
              <a:ext uri="{FF2B5EF4-FFF2-40B4-BE49-F238E27FC236}">
                <a16:creationId xmlns:a16="http://schemas.microsoft.com/office/drawing/2014/main" id="{49547458-114E-461A-A9DA-83317F6B1BD5}"/>
              </a:ext>
            </a:extLst>
          </p:cNvPr>
          <p:cNvPicPr>
            <a:picLocks noChangeAspect="1"/>
          </p:cNvPicPr>
          <p:nvPr/>
        </p:nvPicPr>
        <p:blipFill>
          <a:blip r:embed="rId4"/>
          <a:stretch>
            <a:fillRect/>
          </a:stretch>
        </p:blipFill>
        <p:spPr>
          <a:xfrm>
            <a:off x="6677024" y="1783556"/>
            <a:ext cx="5400675" cy="2912507"/>
          </a:xfrm>
          <a:prstGeom prst="rect">
            <a:avLst/>
          </a:prstGeom>
        </p:spPr>
      </p:pic>
      <p:sp>
        <p:nvSpPr>
          <p:cNvPr id="11" name="TextBox 10">
            <a:extLst>
              <a:ext uri="{FF2B5EF4-FFF2-40B4-BE49-F238E27FC236}">
                <a16:creationId xmlns:a16="http://schemas.microsoft.com/office/drawing/2014/main" id="{B279B8E3-A7DE-4ECE-804E-E8453176F3F3}"/>
              </a:ext>
            </a:extLst>
          </p:cNvPr>
          <p:cNvSpPr txBox="1"/>
          <p:nvPr/>
        </p:nvSpPr>
        <p:spPr>
          <a:xfrm>
            <a:off x="200026" y="4055507"/>
            <a:ext cx="11401424" cy="2446824"/>
          </a:xfrm>
          <a:prstGeom prst="rect">
            <a:avLst/>
          </a:prstGeom>
          <a:noFill/>
        </p:spPr>
        <p:txBody>
          <a:bodyPr wrap="square" rtlCol="0">
            <a:spAutoFit/>
          </a:bodyPr>
          <a:lstStyle/>
          <a:p>
            <a:r>
              <a:rPr lang="en-SG" sz="1700" dirty="0"/>
              <a:t>Arbitrage opportunities are present from the results of this analysis. </a:t>
            </a:r>
          </a:p>
          <a:p>
            <a:r>
              <a:rPr lang="en-SG" sz="1700" dirty="0"/>
              <a:t>Loosely speaking, </a:t>
            </a:r>
            <a:r>
              <a:rPr lang="en-US" sz="1700" dirty="0"/>
              <a:t>based on the mean and 50% percentile, the strategy is to:</a:t>
            </a:r>
          </a:p>
          <a:p>
            <a:r>
              <a:rPr lang="en-US" sz="1700" dirty="0"/>
              <a:t>a) Buy AUDJPY_implied and sell AUDJPY cross</a:t>
            </a:r>
          </a:p>
          <a:p>
            <a:r>
              <a:rPr lang="en-US" sz="1700" dirty="0"/>
              <a:t>b) Buy </a:t>
            </a:r>
            <a:r>
              <a:rPr lang="en-US" sz="1700" dirty="0" err="1"/>
              <a:t>EURJPY_implied</a:t>
            </a:r>
            <a:r>
              <a:rPr lang="en-US" sz="1700" dirty="0"/>
              <a:t> and sell EURJPY cross</a:t>
            </a:r>
          </a:p>
          <a:p>
            <a:r>
              <a:rPr lang="en-US" sz="1700" dirty="0"/>
              <a:t>c) Buy </a:t>
            </a:r>
            <a:r>
              <a:rPr lang="en-US" sz="1700" dirty="0" err="1"/>
              <a:t>GBPJPY_implied</a:t>
            </a:r>
            <a:r>
              <a:rPr lang="en-US" sz="1700" dirty="0"/>
              <a:t> and sell GBPJPY cross</a:t>
            </a:r>
          </a:p>
          <a:p>
            <a:r>
              <a:rPr lang="en-US" sz="1700" dirty="0"/>
              <a:t>d) Sell </a:t>
            </a:r>
            <a:r>
              <a:rPr lang="en-US" sz="1700" dirty="0" err="1"/>
              <a:t>EURAUD_implied</a:t>
            </a:r>
            <a:r>
              <a:rPr lang="en-US" sz="1700" dirty="0"/>
              <a:t> and buy EURAUD cross</a:t>
            </a:r>
          </a:p>
          <a:p>
            <a:endParaRPr lang="en-US" sz="1700" dirty="0"/>
          </a:p>
          <a:p>
            <a:r>
              <a:rPr lang="en-US" sz="1700" dirty="0"/>
              <a:t>However, in the real world, for high frequency trading, tick data and a connection to live data feeds and execution platforms are necessary to </a:t>
            </a:r>
            <a:r>
              <a:rPr lang="en-US" sz="1700" dirty="0" err="1"/>
              <a:t>maximise</a:t>
            </a:r>
            <a:r>
              <a:rPr lang="en-US" sz="1700" dirty="0"/>
              <a:t> the profit from these opportunities.  </a:t>
            </a:r>
            <a:endParaRPr lang="en-SG" sz="1700" dirty="0"/>
          </a:p>
        </p:txBody>
      </p:sp>
    </p:spTree>
    <p:extLst>
      <p:ext uri="{BB962C8B-B14F-4D97-AF65-F5344CB8AC3E}">
        <p14:creationId xmlns:p14="http://schemas.microsoft.com/office/powerpoint/2010/main" val="15471336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0">
              <a:srgbClr val="FEE6F6">
                <a:alpha val="37000"/>
              </a:srgbClr>
            </a:gs>
            <a:gs pos="74000">
              <a:schemeClr val="accent5">
                <a:lumMod val="45000"/>
                <a:lumOff val="55000"/>
              </a:schemeClr>
            </a:gs>
            <a:gs pos="83000">
              <a:schemeClr val="accent5">
                <a:lumMod val="45000"/>
                <a:lumOff val="55000"/>
              </a:schemeClr>
            </a:gs>
            <a:gs pos="100000">
              <a:schemeClr val="accent5">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29DA386-B645-42DF-BAC8-42E1BA22DCD5}"/>
              </a:ext>
            </a:extLst>
          </p:cNvPr>
          <p:cNvSpPr txBox="1"/>
          <p:nvPr/>
        </p:nvSpPr>
        <p:spPr>
          <a:xfrm>
            <a:off x="866775" y="1409423"/>
            <a:ext cx="10672901" cy="1354217"/>
          </a:xfrm>
          <a:prstGeom prst="rect">
            <a:avLst/>
          </a:prstGeom>
          <a:noFill/>
        </p:spPr>
        <p:txBody>
          <a:bodyPr wrap="square" rtlCol="0">
            <a:spAutoFit/>
          </a:bodyPr>
          <a:lstStyle/>
          <a:p>
            <a:r>
              <a:rPr lang="en-US" sz="1600" b="1" dirty="0">
                <a:solidFill>
                  <a:srgbClr val="002060"/>
                </a:solidFill>
              </a:rPr>
              <a:t>1min candle data from </a:t>
            </a:r>
            <a:r>
              <a:rPr lang="en-US" sz="1600" b="1" dirty="0" err="1">
                <a:solidFill>
                  <a:srgbClr val="002060"/>
                </a:solidFill>
              </a:rPr>
              <a:t>Dukascopy</a:t>
            </a:r>
            <a:r>
              <a:rPr lang="en-US" sz="1600" b="1" dirty="0">
                <a:solidFill>
                  <a:srgbClr val="002060"/>
                </a:solidFill>
              </a:rPr>
              <a:t> downloaded in CSV format </a:t>
            </a:r>
          </a:p>
          <a:p>
            <a:endParaRPr lang="en-US" sz="1600" b="1" dirty="0">
              <a:solidFill>
                <a:srgbClr val="002060"/>
              </a:solidFill>
            </a:endParaRPr>
          </a:p>
          <a:p>
            <a:r>
              <a:rPr lang="en-US" sz="1600" b="1" dirty="0">
                <a:solidFill>
                  <a:srgbClr val="002060"/>
                </a:solidFill>
              </a:rPr>
              <a:t>Currency Pairs are: AUDUSD, EURUSD, GBPUSD, NZDUSD, USDJPY, USDSGD, USDCNH, XAUUSD, and 4 crosses - AUDJPY, EURJPY, GBPJPY, EURAUD</a:t>
            </a:r>
          </a:p>
          <a:p>
            <a:endParaRPr lang="en-US" dirty="0">
              <a:solidFill>
                <a:srgbClr val="002060"/>
              </a:solidFill>
            </a:endParaRPr>
          </a:p>
        </p:txBody>
      </p:sp>
      <p:pic>
        <p:nvPicPr>
          <p:cNvPr id="3078" name="Picture 6" descr="Image result for data">
            <a:extLst>
              <a:ext uri="{FF2B5EF4-FFF2-40B4-BE49-F238E27FC236}">
                <a16:creationId xmlns:a16="http://schemas.microsoft.com/office/drawing/2014/main" id="{54E6EDC7-B72F-4949-B116-754D9EA71B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65421" y="5184558"/>
            <a:ext cx="3338651" cy="159228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79CF367E-BB1C-4592-8630-F5A523ECCDCB}"/>
              </a:ext>
            </a:extLst>
          </p:cNvPr>
          <p:cNvSpPr/>
          <p:nvPr/>
        </p:nvSpPr>
        <p:spPr>
          <a:xfrm>
            <a:off x="4512040" y="271760"/>
            <a:ext cx="3167920" cy="923330"/>
          </a:xfrm>
          <a:prstGeom prst="rect">
            <a:avLst/>
          </a:prstGeom>
          <a:noFill/>
        </p:spPr>
        <p:txBody>
          <a:bodyPr wrap="none" lIns="91440" tIns="45720" rIns="91440" bIns="45720">
            <a:spAutoFit/>
          </a:bodyPr>
          <a:lstStyle/>
          <a:p>
            <a:pPr algn="ctr"/>
            <a:r>
              <a:rPr lang="en-US" sz="54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DATA SETS</a:t>
            </a:r>
          </a:p>
        </p:txBody>
      </p:sp>
      <p:graphicFrame>
        <p:nvGraphicFramePr>
          <p:cNvPr id="4" name="Table 3">
            <a:extLst>
              <a:ext uri="{FF2B5EF4-FFF2-40B4-BE49-F238E27FC236}">
                <a16:creationId xmlns:a16="http://schemas.microsoft.com/office/drawing/2014/main" id="{E69CF265-E476-4AA9-B4BE-C5EEF92128AD}"/>
              </a:ext>
            </a:extLst>
          </p:cNvPr>
          <p:cNvGraphicFramePr>
            <a:graphicFrameLocks noGrp="1"/>
          </p:cNvGraphicFramePr>
          <p:nvPr>
            <p:extLst>
              <p:ext uri="{D42A27DB-BD31-4B8C-83A1-F6EECF244321}">
                <p14:modId xmlns:p14="http://schemas.microsoft.com/office/powerpoint/2010/main" val="4002334098"/>
              </p:ext>
            </p:extLst>
          </p:nvPr>
        </p:nvGraphicFramePr>
        <p:xfrm>
          <a:off x="908205" y="2797887"/>
          <a:ext cx="5998622" cy="2386671"/>
        </p:xfrm>
        <a:graphic>
          <a:graphicData uri="http://schemas.openxmlformats.org/drawingml/2006/table">
            <a:tbl>
              <a:tblPr/>
              <a:tblGrid>
                <a:gridCol w="2118112">
                  <a:extLst>
                    <a:ext uri="{9D8B030D-6E8A-4147-A177-3AD203B41FA5}">
                      <a16:colId xmlns:a16="http://schemas.microsoft.com/office/drawing/2014/main" val="1198134827"/>
                    </a:ext>
                  </a:extLst>
                </a:gridCol>
                <a:gridCol w="776102">
                  <a:extLst>
                    <a:ext uri="{9D8B030D-6E8A-4147-A177-3AD203B41FA5}">
                      <a16:colId xmlns:a16="http://schemas.microsoft.com/office/drawing/2014/main" val="2666630668"/>
                    </a:ext>
                  </a:extLst>
                </a:gridCol>
                <a:gridCol w="776102">
                  <a:extLst>
                    <a:ext uri="{9D8B030D-6E8A-4147-A177-3AD203B41FA5}">
                      <a16:colId xmlns:a16="http://schemas.microsoft.com/office/drawing/2014/main" val="2368869047"/>
                    </a:ext>
                  </a:extLst>
                </a:gridCol>
                <a:gridCol w="776102">
                  <a:extLst>
                    <a:ext uri="{9D8B030D-6E8A-4147-A177-3AD203B41FA5}">
                      <a16:colId xmlns:a16="http://schemas.microsoft.com/office/drawing/2014/main" val="44054780"/>
                    </a:ext>
                  </a:extLst>
                </a:gridCol>
                <a:gridCol w="776102">
                  <a:extLst>
                    <a:ext uri="{9D8B030D-6E8A-4147-A177-3AD203B41FA5}">
                      <a16:colId xmlns:a16="http://schemas.microsoft.com/office/drawing/2014/main" val="1125412471"/>
                    </a:ext>
                  </a:extLst>
                </a:gridCol>
                <a:gridCol w="776102">
                  <a:extLst>
                    <a:ext uri="{9D8B030D-6E8A-4147-A177-3AD203B41FA5}">
                      <a16:colId xmlns:a16="http://schemas.microsoft.com/office/drawing/2014/main" val="3745480996"/>
                    </a:ext>
                  </a:extLst>
                </a:gridCol>
              </a:tblGrid>
              <a:tr h="266419">
                <a:tc>
                  <a:txBody>
                    <a:bodyPr/>
                    <a:lstStyle/>
                    <a:p>
                      <a:pPr algn="l" fontAlgn="b"/>
                      <a:r>
                        <a:rPr lang="en-SG" sz="1100" b="0" i="0" u="none" strike="noStrike" dirty="0" err="1">
                          <a:solidFill>
                            <a:srgbClr val="000000"/>
                          </a:solidFill>
                          <a:effectLst/>
                          <a:latin typeface="Calibri" panose="020F0502020204030204" pitchFamily="34" charset="0"/>
                        </a:rPr>
                        <a:t>Gmt</a:t>
                      </a:r>
                      <a:r>
                        <a:rPr lang="en-SG" sz="1100" b="0" i="0" u="none" strike="noStrike" dirty="0">
                          <a:solidFill>
                            <a:srgbClr val="000000"/>
                          </a:solidFill>
                          <a:effectLst/>
                          <a:latin typeface="Calibri" panose="020F0502020204030204" pitchFamily="34" charset="0"/>
                        </a:rPr>
                        <a:t> time</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SG" sz="1100" b="0" i="0" u="none" strike="noStrike">
                          <a:solidFill>
                            <a:srgbClr val="000000"/>
                          </a:solidFill>
                          <a:effectLst/>
                          <a:latin typeface="Calibri" panose="020F0502020204030204" pitchFamily="34" charset="0"/>
                        </a:rPr>
                        <a:t>Open</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SG" sz="1100" b="0" i="0" u="none" strike="noStrike">
                          <a:solidFill>
                            <a:srgbClr val="000000"/>
                          </a:solidFill>
                          <a:effectLst/>
                          <a:latin typeface="Calibri" panose="020F0502020204030204" pitchFamily="34" charset="0"/>
                        </a:rPr>
                        <a:t>High</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SG" sz="1100" b="0" i="0" u="none" strike="noStrike" dirty="0">
                          <a:solidFill>
                            <a:srgbClr val="000000"/>
                          </a:solidFill>
                          <a:effectLst/>
                          <a:latin typeface="Calibri" panose="020F0502020204030204" pitchFamily="34" charset="0"/>
                        </a:rPr>
                        <a:t>Low</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SG" sz="1100" b="0" i="0" u="none" strike="noStrike">
                          <a:solidFill>
                            <a:srgbClr val="000000"/>
                          </a:solidFill>
                          <a:effectLst/>
                          <a:latin typeface="Calibri" panose="020F0502020204030204" pitchFamily="34" charset="0"/>
                        </a:rPr>
                        <a:t>Close</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SG" sz="1100" b="0" i="0" u="none" strike="noStrike">
                          <a:solidFill>
                            <a:srgbClr val="000000"/>
                          </a:solidFill>
                          <a:effectLst/>
                          <a:latin typeface="Calibri" panose="020F0502020204030204" pitchFamily="34" charset="0"/>
                        </a:rPr>
                        <a:t>Volume</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47155860"/>
                  </a:ext>
                </a:extLst>
              </a:tr>
              <a:tr h="266419">
                <a:tc>
                  <a:txBody>
                    <a:bodyPr/>
                    <a:lstStyle/>
                    <a:p>
                      <a:pPr algn="l" fontAlgn="b"/>
                      <a:r>
                        <a:rPr lang="en-SG" sz="1100" b="0" i="0" u="none" strike="noStrike" dirty="0">
                          <a:solidFill>
                            <a:srgbClr val="000000"/>
                          </a:solidFill>
                          <a:effectLst/>
                          <a:latin typeface="Calibri" panose="020F0502020204030204" pitchFamily="34" charset="0"/>
                        </a:rPr>
                        <a:t>02.01.2020 00:00:00.000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SG" sz="1100" b="0" i="0" u="none" strike="noStrike">
                          <a:solidFill>
                            <a:srgbClr val="000000"/>
                          </a:solidFill>
                          <a:effectLst/>
                          <a:latin typeface="Calibri" panose="020F0502020204030204" pitchFamily="34" charset="0"/>
                        </a:rPr>
                        <a:t>0.70188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SG" sz="1100" b="0" i="0" u="none" strike="noStrike">
                          <a:solidFill>
                            <a:srgbClr val="000000"/>
                          </a:solidFill>
                          <a:effectLst/>
                          <a:latin typeface="Calibri" panose="020F0502020204030204" pitchFamily="34" charset="0"/>
                        </a:rPr>
                        <a:t>0.70191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SG" sz="1100" b="0" i="0" u="none" strike="noStrike">
                          <a:solidFill>
                            <a:srgbClr val="000000"/>
                          </a:solidFill>
                          <a:effectLst/>
                          <a:latin typeface="Calibri" panose="020F0502020204030204" pitchFamily="34" charset="0"/>
                        </a:rPr>
                        <a:t>0.70168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SG" sz="1100" b="0" i="0" u="none" strike="noStrike">
                          <a:solidFill>
                            <a:srgbClr val="000000"/>
                          </a:solidFill>
                          <a:effectLst/>
                          <a:latin typeface="Calibri" panose="020F0502020204030204" pitchFamily="34" charset="0"/>
                        </a:rPr>
                        <a:t>0.70169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SG" sz="1100" b="0" i="0" u="none" strike="noStrike">
                          <a:solidFill>
                            <a:srgbClr val="000000"/>
                          </a:solidFill>
                          <a:effectLst/>
                          <a:latin typeface="Calibri" panose="020F0502020204030204" pitchFamily="34" charset="0"/>
                        </a:rPr>
                        <a:t>85.98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14703724"/>
                  </a:ext>
                </a:extLst>
              </a:tr>
              <a:tr h="266419">
                <a:tc>
                  <a:txBody>
                    <a:bodyPr/>
                    <a:lstStyle/>
                    <a:p>
                      <a:pPr algn="l" fontAlgn="b"/>
                      <a:r>
                        <a:rPr lang="en-SG" sz="1100" b="0" i="0" u="none" strike="noStrike">
                          <a:solidFill>
                            <a:srgbClr val="000000"/>
                          </a:solidFill>
                          <a:effectLst/>
                          <a:latin typeface="Calibri" panose="020F0502020204030204" pitchFamily="34" charset="0"/>
                        </a:rPr>
                        <a:t>02.01.2020 00:01:00.000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SG" sz="1100" b="0" i="0" u="none" strike="noStrike" dirty="0">
                          <a:solidFill>
                            <a:srgbClr val="000000"/>
                          </a:solidFill>
                          <a:effectLst/>
                          <a:latin typeface="Calibri" panose="020F0502020204030204" pitchFamily="34" charset="0"/>
                        </a:rPr>
                        <a:t>0.70169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SG" sz="1100" b="0" i="0" u="none" strike="noStrike">
                          <a:solidFill>
                            <a:srgbClr val="000000"/>
                          </a:solidFill>
                          <a:effectLst/>
                          <a:latin typeface="Calibri" panose="020F0502020204030204" pitchFamily="34" charset="0"/>
                        </a:rPr>
                        <a:t>0.70182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SG" sz="1100" b="0" i="0" u="none" strike="noStrike">
                          <a:solidFill>
                            <a:srgbClr val="000000"/>
                          </a:solidFill>
                          <a:effectLst/>
                          <a:latin typeface="Calibri" panose="020F0502020204030204" pitchFamily="34" charset="0"/>
                        </a:rPr>
                        <a:t>0.70164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SG" sz="1100" b="0" i="0" u="none" strike="noStrike">
                          <a:solidFill>
                            <a:srgbClr val="000000"/>
                          </a:solidFill>
                          <a:effectLst/>
                          <a:latin typeface="Calibri" panose="020F0502020204030204" pitchFamily="34" charset="0"/>
                        </a:rPr>
                        <a:t>0.70165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SG" sz="1100" b="0" i="0" u="none" strike="noStrike">
                          <a:solidFill>
                            <a:srgbClr val="000000"/>
                          </a:solidFill>
                          <a:effectLst/>
                          <a:latin typeface="Calibri" panose="020F0502020204030204" pitchFamily="34" charset="0"/>
                        </a:rPr>
                        <a:t>91.02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68733116"/>
                  </a:ext>
                </a:extLst>
              </a:tr>
              <a:tr h="266419">
                <a:tc>
                  <a:txBody>
                    <a:bodyPr/>
                    <a:lstStyle/>
                    <a:p>
                      <a:pPr algn="l" fontAlgn="b"/>
                      <a:r>
                        <a:rPr lang="en-SG" sz="1100" b="0" i="0" u="none" strike="noStrike">
                          <a:solidFill>
                            <a:srgbClr val="000000"/>
                          </a:solidFill>
                          <a:effectLst/>
                          <a:latin typeface="Calibri" panose="020F0502020204030204" pitchFamily="34" charset="0"/>
                        </a:rPr>
                        <a:t>02.01.2020 00:02:00.000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SG" sz="1100" b="0" i="0" u="none" strike="noStrike">
                          <a:solidFill>
                            <a:srgbClr val="000000"/>
                          </a:solidFill>
                          <a:effectLst/>
                          <a:latin typeface="Calibri" panose="020F0502020204030204" pitchFamily="34" charset="0"/>
                        </a:rPr>
                        <a:t>0.70167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SG" sz="1100" b="0" i="0" u="none" strike="noStrike" dirty="0">
                          <a:solidFill>
                            <a:srgbClr val="000000"/>
                          </a:solidFill>
                          <a:effectLst/>
                          <a:latin typeface="Calibri" panose="020F0502020204030204" pitchFamily="34" charset="0"/>
                        </a:rPr>
                        <a:t>0.70177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SG" sz="1100" b="0" i="0" u="none" strike="noStrike" dirty="0">
                          <a:solidFill>
                            <a:srgbClr val="000000"/>
                          </a:solidFill>
                          <a:effectLst/>
                          <a:latin typeface="Calibri" panose="020F0502020204030204" pitchFamily="34" charset="0"/>
                        </a:rPr>
                        <a:t>0.70167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SG" sz="1100" b="0" i="0" u="none" strike="noStrike">
                          <a:solidFill>
                            <a:srgbClr val="000000"/>
                          </a:solidFill>
                          <a:effectLst/>
                          <a:latin typeface="Calibri" panose="020F0502020204030204" pitchFamily="34" charset="0"/>
                        </a:rPr>
                        <a:t>0.70168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SG" sz="1100" b="0" i="0" u="none" strike="noStrike">
                          <a:solidFill>
                            <a:srgbClr val="000000"/>
                          </a:solidFill>
                          <a:effectLst/>
                          <a:latin typeface="Calibri" panose="020F0502020204030204" pitchFamily="34" charset="0"/>
                        </a:rPr>
                        <a:t>72.58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51424695"/>
                  </a:ext>
                </a:extLst>
              </a:tr>
              <a:tr h="255319">
                <a:tc>
                  <a:txBody>
                    <a:bodyPr/>
                    <a:lstStyle/>
                    <a:p>
                      <a:pPr algn="l" fontAlgn="b"/>
                      <a:r>
                        <a:rPr lang="en-SG" sz="1100" b="0" i="0" u="none" strike="noStrike">
                          <a:solidFill>
                            <a:srgbClr val="000000"/>
                          </a:solidFill>
                          <a:effectLst/>
                          <a:latin typeface="Calibri" panose="020F0502020204030204" pitchFamily="34" charset="0"/>
                        </a:rPr>
                        <a:t>02.01.2020 00:03:00.000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SG" sz="1100" b="0" i="0" u="none" strike="noStrike">
                          <a:solidFill>
                            <a:srgbClr val="000000"/>
                          </a:solidFill>
                          <a:effectLst/>
                          <a:latin typeface="Calibri" panose="020F0502020204030204" pitchFamily="34" charset="0"/>
                        </a:rPr>
                        <a:t>0.70168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SG" sz="1100" b="0" i="0" u="none" strike="noStrike" dirty="0">
                          <a:solidFill>
                            <a:srgbClr val="000000"/>
                          </a:solidFill>
                          <a:effectLst/>
                          <a:latin typeface="Calibri" panose="020F0502020204030204" pitchFamily="34" charset="0"/>
                        </a:rPr>
                        <a:t>0.70175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SG" sz="1100" b="0" i="0" u="none" strike="noStrike">
                          <a:solidFill>
                            <a:srgbClr val="000000"/>
                          </a:solidFill>
                          <a:effectLst/>
                          <a:latin typeface="Calibri" panose="020F0502020204030204" pitchFamily="34" charset="0"/>
                        </a:rPr>
                        <a:t>0.70158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SG" sz="1100" b="0" i="0" u="none" strike="noStrike">
                          <a:solidFill>
                            <a:srgbClr val="000000"/>
                          </a:solidFill>
                          <a:effectLst/>
                          <a:latin typeface="Calibri" panose="020F0502020204030204" pitchFamily="34" charset="0"/>
                        </a:rPr>
                        <a:t>0.70172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SG" sz="1100" b="0" i="0" u="none" strike="noStrike">
                          <a:solidFill>
                            <a:srgbClr val="000000"/>
                          </a:solidFill>
                          <a:effectLst/>
                          <a:latin typeface="Calibri" panose="020F0502020204030204" pitchFamily="34" charset="0"/>
                        </a:rPr>
                        <a:t>79.82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96303366"/>
                  </a:ext>
                </a:extLst>
              </a:tr>
              <a:tr h="266419">
                <a:tc>
                  <a:txBody>
                    <a:bodyPr/>
                    <a:lstStyle/>
                    <a:p>
                      <a:pPr algn="l" fontAlgn="b"/>
                      <a:r>
                        <a:rPr lang="en-SG" sz="1100" b="0" i="0" u="none" strike="noStrike" dirty="0">
                          <a:solidFill>
                            <a:srgbClr val="000000"/>
                          </a:solidFill>
                          <a:effectLst/>
                          <a:latin typeface="Calibri" panose="020F0502020204030204" pitchFamily="34" charset="0"/>
                        </a:rPr>
                        <a:t>02.01.2020 00:04:00.000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SG" sz="1100" b="0" i="0" u="none" strike="noStrike">
                          <a:solidFill>
                            <a:srgbClr val="000000"/>
                          </a:solidFill>
                          <a:effectLst/>
                          <a:latin typeface="Calibri" panose="020F0502020204030204" pitchFamily="34" charset="0"/>
                        </a:rPr>
                        <a:t>0.70173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SG" sz="1100" b="0" i="0" u="none" strike="noStrike" dirty="0">
                          <a:solidFill>
                            <a:srgbClr val="000000"/>
                          </a:solidFill>
                          <a:effectLst/>
                          <a:latin typeface="Calibri" panose="020F0502020204030204" pitchFamily="34" charset="0"/>
                        </a:rPr>
                        <a:t>0.7018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SG" sz="1100" b="0" i="0" u="none" strike="noStrike">
                          <a:solidFill>
                            <a:srgbClr val="000000"/>
                          </a:solidFill>
                          <a:effectLst/>
                          <a:latin typeface="Calibri" panose="020F0502020204030204" pitchFamily="34" charset="0"/>
                        </a:rPr>
                        <a:t>0.70169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SG" sz="1100" b="0" i="0" u="none" strike="noStrike" dirty="0">
                          <a:solidFill>
                            <a:srgbClr val="000000"/>
                          </a:solidFill>
                          <a:effectLst/>
                          <a:latin typeface="Calibri" panose="020F0502020204030204" pitchFamily="34" charset="0"/>
                        </a:rPr>
                        <a:t>0.70177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SG" sz="1100" b="0" i="0" u="none" strike="noStrike">
                          <a:solidFill>
                            <a:srgbClr val="000000"/>
                          </a:solidFill>
                          <a:effectLst/>
                          <a:latin typeface="Calibri" panose="020F0502020204030204" pitchFamily="34" charset="0"/>
                        </a:rPr>
                        <a:t>37.82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43160719"/>
                  </a:ext>
                </a:extLst>
              </a:tr>
              <a:tr h="266419">
                <a:tc>
                  <a:txBody>
                    <a:bodyPr/>
                    <a:lstStyle/>
                    <a:p>
                      <a:pPr algn="l" fontAlgn="b"/>
                      <a:r>
                        <a:rPr lang="en-SG" sz="1100" b="0" i="0" u="none" strike="noStrike">
                          <a:solidFill>
                            <a:srgbClr val="000000"/>
                          </a:solidFill>
                          <a:effectLst/>
                          <a:latin typeface="Calibri" panose="020F0502020204030204" pitchFamily="34" charset="0"/>
                        </a:rPr>
                        <a:t>02.01.2020 00:05:00.000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SG" sz="1100" b="0" i="0" u="none" strike="noStrike">
                          <a:solidFill>
                            <a:srgbClr val="000000"/>
                          </a:solidFill>
                          <a:effectLst/>
                          <a:latin typeface="Calibri" panose="020F0502020204030204" pitchFamily="34" charset="0"/>
                        </a:rPr>
                        <a:t>0.70177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SG" sz="1100" b="0" i="0" u="none" strike="noStrike" dirty="0">
                          <a:solidFill>
                            <a:srgbClr val="000000"/>
                          </a:solidFill>
                          <a:effectLst/>
                          <a:latin typeface="Calibri" panose="020F0502020204030204" pitchFamily="34" charset="0"/>
                        </a:rPr>
                        <a:t>0.70177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SG" sz="1100" b="0" i="0" u="none" strike="noStrike">
                          <a:solidFill>
                            <a:srgbClr val="000000"/>
                          </a:solidFill>
                          <a:effectLst/>
                          <a:latin typeface="Calibri" panose="020F0502020204030204" pitchFamily="34" charset="0"/>
                        </a:rPr>
                        <a:t>0.70164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SG" sz="1100" b="0" i="0" u="none" strike="noStrike">
                          <a:solidFill>
                            <a:srgbClr val="000000"/>
                          </a:solidFill>
                          <a:effectLst/>
                          <a:latin typeface="Calibri" panose="020F0502020204030204" pitchFamily="34" charset="0"/>
                        </a:rPr>
                        <a:t>0.70169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SG" sz="1100" b="0" i="0" u="none" strike="noStrike">
                          <a:solidFill>
                            <a:srgbClr val="000000"/>
                          </a:solidFill>
                          <a:effectLst/>
                          <a:latin typeface="Calibri" panose="020F0502020204030204" pitchFamily="34" charset="0"/>
                        </a:rPr>
                        <a:t>75.51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41897154"/>
                  </a:ext>
                </a:extLst>
              </a:tr>
              <a:tr h="266419">
                <a:tc>
                  <a:txBody>
                    <a:bodyPr/>
                    <a:lstStyle/>
                    <a:p>
                      <a:pPr algn="l" fontAlgn="b"/>
                      <a:r>
                        <a:rPr lang="en-SG" sz="1100" b="0" i="0" u="none" strike="noStrike">
                          <a:solidFill>
                            <a:srgbClr val="000000"/>
                          </a:solidFill>
                          <a:effectLst/>
                          <a:latin typeface="Calibri" panose="020F0502020204030204" pitchFamily="34" charset="0"/>
                        </a:rPr>
                        <a:t>02.01.2020 00:06:00.000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SG" sz="1100" b="0" i="0" u="none" strike="noStrike">
                          <a:solidFill>
                            <a:srgbClr val="000000"/>
                          </a:solidFill>
                          <a:effectLst/>
                          <a:latin typeface="Calibri" panose="020F0502020204030204" pitchFamily="34" charset="0"/>
                        </a:rPr>
                        <a:t>0.70169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SG" sz="1100" b="0" i="0" u="none" strike="noStrike">
                          <a:solidFill>
                            <a:srgbClr val="000000"/>
                          </a:solidFill>
                          <a:effectLst/>
                          <a:latin typeface="Calibri" panose="020F0502020204030204" pitchFamily="34" charset="0"/>
                        </a:rPr>
                        <a:t>0.70175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SG" sz="1100" b="0" i="0" u="none" strike="noStrike">
                          <a:solidFill>
                            <a:srgbClr val="000000"/>
                          </a:solidFill>
                          <a:effectLst/>
                          <a:latin typeface="Calibri" panose="020F0502020204030204" pitchFamily="34" charset="0"/>
                        </a:rPr>
                        <a:t>0.70164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SG" sz="1100" b="0" i="0" u="none" strike="noStrike">
                          <a:solidFill>
                            <a:srgbClr val="000000"/>
                          </a:solidFill>
                          <a:effectLst/>
                          <a:latin typeface="Calibri" panose="020F0502020204030204" pitchFamily="34" charset="0"/>
                        </a:rPr>
                        <a:t>0.70174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SG" sz="1100" b="0" i="0" u="none" strike="noStrike">
                          <a:solidFill>
                            <a:srgbClr val="000000"/>
                          </a:solidFill>
                          <a:effectLst/>
                          <a:latin typeface="Calibri" panose="020F0502020204030204" pitchFamily="34" charset="0"/>
                        </a:rPr>
                        <a:t>107.83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29424358"/>
                  </a:ext>
                </a:extLst>
              </a:tr>
              <a:tr h="266419">
                <a:tc>
                  <a:txBody>
                    <a:bodyPr/>
                    <a:lstStyle/>
                    <a:p>
                      <a:pPr algn="l" fontAlgn="b"/>
                      <a:r>
                        <a:rPr lang="en-SG" sz="1100" b="0" i="0" u="none" strike="noStrike" dirty="0">
                          <a:solidFill>
                            <a:srgbClr val="000000"/>
                          </a:solidFill>
                          <a:effectLst/>
                          <a:latin typeface="Calibri" panose="020F0502020204030204" pitchFamily="34" charset="0"/>
                        </a:rPr>
                        <a:t>02.01.2020 00:07:00.000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SG" sz="1100" b="0" i="0" u="none" strike="noStrike">
                          <a:solidFill>
                            <a:srgbClr val="000000"/>
                          </a:solidFill>
                          <a:effectLst/>
                          <a:latin typeface="Calibri" panose="020F0502020204030204" pitchFamily="34" charset="0"/>
                        </a:rPr>
                        <a:t>0.70175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SG" sz="1100" b="0" i="0" u="none" strike="noStrike">
                          <a:solidFill>
                            <a:srgbClr val="000000"/>
                          </a:solidFill>
                          <a:effectLst/>
                          <a:latin typeface="Calibri" panose="020F0502020204030204" pitchFamily="34" charset="0"/>
                        </a:rPr>
                        <a:t>0.7019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SG" sz="1100" b="0" i="0" u="none" strike="noStrike">
                          <a:solidFill>
                            <a:srgbClr val="000000"/>
                          </a:solidFill>
                          <a:effectLst/>
                          <a:latin typeface="Calibri" panose="020F0502020204030204" pitchFamily="34" charset="0"/>
                        </a:rPr>
                        <a:t>0.70175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SG" sz="1100" b="0" i="0" u="none" strike="noStrike">
                          <a:solidFill>
                            <a:srgbClr val="000000"/>
                          </a:solidFill>
                          <a:effectLst/>
                          <a:latin typeface="Calibri" panose="020F0502020204030204" pitchFamily="34" charset="0"/>
                        </a:rPr>
                        <a:t>0.70185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SG" sz="1100" b="0" i="0" u="none" strike="noStrike" dirty="0">
                          <a:solidFill>
                            <a:srgbClr val="000000"/>
                          </a:solidFill>
                          <a:effectLst/>
                          <a:latin typeface="Calibri" panose="020F0502020204030204" pitchFamily="34" charset="0"/>
                        </a:rPr>
                        <a:t>111.15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10874709"/>
                  </a:ext>
                </a:extLst>
              </a:tr>
            </a:tbl>
          </a:graphicData>
        </a:graphic>
      </p:graphicFrame>
      <p:pic>
        <p:nvPicPr>
          <p:cNvPr id="12" name="Picture 2" descr="What is a candlestick?. Price charts in nearly all types of… | by Dawn |  DueDEX | Medium">
            <a:extLst>
              <a:ext uri="{FF2B5EF4-FFF2-40B4-BE49-F238E27FC236}">
                <a16:creationId xmlns:a16="http://schemas.microsoft.com/office/drawing/2014/main" id="{5EC0B3E9-68EB-46D8-8095-9D4B4AC012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68834" y="2797887"/>
            <a:ext cx="2642138" cy="16409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394896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9000"/>
            <a:lum/>
          </a:blip>
          <a:srcRect/>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42011C-A7E8-4675-9786-467355165F8B}"/>
              </a:ext>
            </a:extLst>
          </p:cNvPr>
          <p:cNvSpPr>
            <a:spLocks noGrp="1"/>
          </p:cNvSpPr>
          <p:nvPr>
            <p:ph type="title"/>
          </p:nvPr>
        </p:nvSpPr>
        <p:spPr>
          <a:xfrm>
            <a:off x="838200" y="266331"/>
            <a:ext cx="10515600" cy="810966"/>
          </a:xfrm>
        </p:spPr>
        <p:txBody>
          <a:bodyPr>
            <a:normAutofit/>
          </a:bodyPr>
          <a:lstStyle/>
          <a:p>
            <a:pPr algn="ctr"/>
            <a:r>
              <a:rPr lang="en-SG" sz="4800" b="1" dirty="0">
                <a:solidFill>
                  <a:schemeClr val="accent2">
                    <a:lumMod val="75000"/>
                  </a:schemeClr>
                </a:solidFill>
              </a:rPr>
              <a:t>Conclusion</a:t>
            </a:r>
          </a:p>
        </p:txBody>
      </p:sp>
      <p:sp>
        <p:nvSpPr>
          <p:cNvPr id="3" name="TextBox 2">
            <a:extLst>
              <a:ext uri="{FF2B5EF4-FFF2-40B4-BE49-F238E27FC236}">
                <a16:creationId xmlns:a16="http://schemas.microsoft.com/office/drawing/2014/main" id="{94F117B7-E4AB-49BA-BF0F-637029D6D4AE}"/>
              </a:ext>
            </a:extLst>
          </p:cNvPr>
          <p:cNvSpPr txBox="1"/>
          <p:nvPr/>
        </p:nvSpPr>
        <p:spPr>
          <a:xfrm>
            <a:off x="405691" y="1077297"/>
            <a:ext cx="11515725" cy="5632311"/>
          </a:xfrm>
          <a:prstGeom prst="rect">
            <a:avLst/>
          </a:prstGeom>
          <a:noFill/>
        </p:spPr>
        <p:txBody>
          <a:bodyPr wrap="square" rtlCol="0">
            <a:spAutoFit/>
          </a:bodyPr>
          <a:lstStyle/>
          <a:p>
            <a:r>
              <a:rPr lang="en-SG" dirty="0"/>
              <a:t>The type of indicators and analysis depends on your purpose (trading, hedging etc) and trading style and horizon. For forex, it tends to require more short term indicators relative to equities or bonds, given the nature of the market</a:t>
            </a:r>
          </a:p>
          <a:p>
            <a:endParaRPr lang="en-SG" dirty="0"/>
          </a:p>
          <a:p>
            <a:r>
              <a:rPr lang="en-SG" dirty="0"/>
              <a:t>In this study, the focus was on short term trading on the SMA strategy using SMA20 and SMA50. Some currency pairs had more consistent signals and results than others. There was also further potential for finer data to be analysed for more profitable HFT strategies</a:t>
            </a:r>
          </a:p>
          <a:p>
            <a:endParaRPr lang="en-SG" dirty="0"/>
          </a:p>
          <a:p>
            <a:r>
              <a:rPr lang="en-SG" dirty="0"/>
              <a:t>There are many other strategies not covered in this study. Some use RSI, MACD vs price divergence etc. At the end of the day, we must identify which indicator works best for which pair by </a:t>
            </a:r>
            <a:r>
              <a:rPr lang="en-SG" dirty="0" err="1"/>
              <a:t>backtesting</a:t>
            </a:r>
            <a:r>
              <a:rPr lang="en-SG" dirty="0"/>
              <a:t> the results</a:t>
            </a:r>
          </a:p>
          <a:p>
            <a:endParaRPr lang="en-SG" dirty="0"/>
          </a:p>
          <a:p>
            <a:r>
              <a:rPr lang="en-SG" dirty="0"/>
              <a:t>There are also limitations to this study: </a:t>
            </a:r>
          </a:p>
          <a:p>
            <a:pPr marL="285750" indent="-285750">
              <a:buFontTx/>
              <a:buChar char="-"/>
            </a:pPr>
            <a:r>
              <a:rPr lang="en-SG" dirty="0"/>
              <a:t>Data set is 5 mins data instead of tick data</a:t>
            </a:r>
          </a:p>
          <a:p>
            <a:pPr marL="285750" indent="-285750">
              <a:buFontTx/>
              <a:buChar char="-"/>
            </a:pPr>
            <a:r>
              <a:rPr lang="en-SG" dirty="0"/>
              <a:t>Certain indicators may not perform consistently </a:t>
            </a:r>
            <a:r>
              <a:rPr lang="en-SG" dirty="0" err="1"/>
              <a:t>eg</a:t>
            </a:r>
            <a:r>
              <a:rPr lang="en-SG" dirty="0"/>
              <a:t> correlation and trend following models have failed in past few years</a:t>
            </a:r>
          </a:p>
          <a:p>
            <a:endParaRPr lang="en-SG" dirty="0"/>
          </a:p>
          <a:p>
            <a:r>
              <a:rPr lang="en-SG" dirty="0"/>
              <a:t>Some areas for further analysis includes:</a:t>
            </a:r>
          </a:p>
          <a:p>
            <a:pPr marL="285750" indent="-285750">
              <a:buFontTx/>
              <a:buChar char="-"/>
            </a:pPr>
            <a:r>
              <a:rPr lang="en-SG" dirty="0"/>
              <a:t>Find a way to crunch years of heavy tick data for machine learning models</a:t>
            </a:r>
          </a:p>
          <a:p>
            <a:pPr marL="285750" indent="-285750">
              <a:buFontTx/>
              <a:buChar char="-"/>
            </a:pPr>
            <a:r>
              <a:rPr lang="en-SG" dirty="0"/>
              <a:t>Explore live data feeds, check different trading strategies  and </a:t>
            </a:r>
            <a:r>
              <a:rPr lang="en-SG" dirty="0" err="1"/>
              <a:t>backtest</a:t>
            </a:r>
            <a:r>
              <a:rPr lang="en-SG" dirty="0"/>
              <a:t> the results</a:t>
            </a:r>
          </a:p>
          <a:p>
            <a:pPr marL="285750" indent="-285750">
              <a:buFontTx/>
              <a:buChar char="-"/>
            </a:pPr>
            <a:r>
              <a:rPr lang="en-SG" dirty="0"/>
              <a:t>Formulate a HFT model, to take advantage of arbitrage or market latency when price gets volatile and automate the execution. </a:t>
            </a:r>
          </a:p>
          <a:p>
            <a:endParaRPr lang="en-SG" dirty="0"/>
          </a:p>
        </p:txBody>
      </p:sp>
    </p:spTree>
    <p:extLst>
      <p:ext uri="{BB962C8B-B14F-4D97-AF65-F5344CB8AC3E}">
        <p14:creationId xmlns:p14="http://schemas.microsoft.com/office/powerpoint/2010/main" val="79053589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the end">
            <a:extLst>
              <a:ext uri="{FF2B5EF4-FFF2-40B4-BE49-F238E27FC236}">
                <a16:creationId xmlns:a16="http://schemas.microsoft.com/office/drawing/2014/main" id="{0B1491FA-81BA-457D-82A8-89F553C87F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240"/>
            <a:ext cx="12219214" cy="684276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15047F61-7748-46DB-9227-B8F590320980}"/>
              </a:ext>
            </a:extLst>
          </p:cNvPr>
          <p:cNvSpPr txBox="1"/>
          <p:nvPr/>
        </p:nvSpPr>
        <p:spPr>
          <a:xfrm>
            <a:off x="3355760" y="1688522"/>
            <a:ext cx="6178858" cy="923330"/>
          </a:xfrm>
          <a:prstGeom prst="rect">
            <a:avLst/>
          </a:prstGeom>
          <a:noFill/>
        </p:spPr>
        <p:txBody>
          <a:bodyPr wrap="square">
            <a:spAutoFit/>
          </a:bodyPr>
          <a:lstStyle/>
          <a:p>
            <a:r>
              <a:rPr lang="en-SG" b="1" dirty="0">
                <a:solidFill>
                  <a:srgbClr val="0070C0"/>
                </a:solidFill>
              </a:rPr>
              <a:t>Visit me at: </a:t>
            </a:r>
          </a:p>
          <a:p>
            <a:endParaRPr lang="en-SG" b="1" dirty="0">
              <a:solidFill>
                <a:srgbClr val="0070C0"/>
              </a:solidFill>
            </a:endParaRPr>
          </a:p>
          <a:p>
            <a:r>
              <a:rPr lang="en-SG" b="1" dirty="0">
                <a:solidFill>
                  <a:srgbClr val="0070C0"/>
                </a:solidFill>
              </a:rPr>
              <a:t>https://github.com/Ste11a-star/FX-Analysis</a:t>
            </a:r>
          </a:p>
        </p:txBody>
      </p:sp>
    </p:spTree>
    <p:extLst>
      <p:ext uri="{BB962C8B-B14F-4D97-AF65-F5344CB8AC3E}">
        <p14:creationId xmlns:p14="http://schemas.microsoft.com/office/powerpoint/2010/main" val="12603141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61000"/>
            <a:lum/>
          </a:blip>
          <a:srcRect/>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226B25-87B3-481D-87F1-71D7F9B9AA61}"/>
              </a:ext>
            </a:extLst>
          </p:cNvPr>
          <p:cNvSpPr>
            <a:spLocks noGrp="1"/>
          </p:cNvSpPr>
          <p:nvPr>
            <p:ph type="title"/>
          </p:nvPr>
        </p:nvSpPr>
        <p:spPr>
          <a:xfrm>
            <a:off x="2524124" y="365123"/>
            <a:ext cx="7953375" cy="1325563"/>
          </a:xfrm>
        </p:spPr>
        <p:txBody>
          <a:bodyPr>
            <a:normAutofit/>
          </a:bodyPr>
          <a:lstStyle/>
          <a:p>
            <a:pPr algn="ctr"/>
            <a:r>
              <a:rPr lang="en-SG" sz="4800" b="1" dirty="0">
                <a:solidFill>
                  <a:schemeClr val="accent2">
                    <a:lumMod val="75000"/>
                  </a:schemeClr>
                </a:solidFill>
                <a:latin typeface="Arial Rounded MT Bold" panose="020F0704030504030204" pitchFamily="34" charset="0"/>
              </a:rPr>
              <a:t>CHALLENGES</a:t>
            </a:r>
          </a:p>
        </p:txBody>
      </p:sp>
      <p:pic>
        <p:nvPicPr>
          <p:cNvPr id="5124" name="Picture 4" descr="ᐈ Frustrated woman cartoon stock images, Royalty Free frustrated woman  computer vectors | download on Depositphotos®">
            <a:extLst>
              <a:ext uri="{FF2B5EF4-FFF2-40B4-BE49-F238E27FC236}">
                <a16:creationId xmlns:a16="http://schemas.microsoft.com/office/drawing/2014/main" id="{FC36F836-80C2-4AF8-9943-43E4E79379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53625" y="141365"/>
            <a:ext cx="2011285" cy="2011285"/>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Anxiety Cartoons: 20 Instagram Cartoonists Who Get Your Anxiety">
            <a:extLst>
              <a:ext uri="{FF2B5EF4-FFF2-40B4-BE49-F238E27FC236}">
                <a16:creationId xmlns:a16="http://schemas.microsoft.com/office/drawing/2014/main" id="{F30FFEF0-425B-484F-BFBC-E703ED89971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6265" y="274797"/>
            <a:ext cx="2669360" cy="166365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14BBA96-B608-48A2-B6A6-FF6B93853C5D}"/>
              </a:ext>
            </a:extLst>
          </p:cNvPr>
          <p:cNvSpPr txBox="1"/>
          <p:nvPr/>
        </p:nvSpPr>
        <p:spPr>
          <a:xfrm>
            <a:off x="328612" y="2231226"/>
            <a:ext cx="9825038" cy="4524315"/>
          </a:xfrm>
          <a:prstGeom prst="rect">
            <a:avLst/>
          </a:prstGeom>
          <a:noFill/>
        </p:spPr>
        <p:txBody>
          <a:bodyPr wrap="square" rtlCol="0">
            <a:spAutoFit/>
          </a:bodyPr>
          <a:lstStyle/>
          <a:p>
            <a:pPr marL="285750" indent="-285750">
              <a:buFontTx/>
              <a:buChar char="-"/>
            </a:pPr>
            <a:r>
              <a:rPr lang="en-SG" b="1" dirty="0">
                <a:solidFill>
                  <a:schemeClr val="accent5">
                    <a:lumMod val="50000"/>
                  </a:schemeClr>
                </a:solidFill>
              </a:rPr>
              <a:t>Original data set using tick data had 54 million rows per currency pairs. Time taken to run the code was FOREVER.  PC crashed even after breaking down the code by batches to run.</a:t>
            </a:r>
            <a:br>
              <a:rPr lang="en-SG" b="1" dirty="0">
                <a:solidFill>
                  <a:schemeClr val="accent5">
                    <a:lumMod val="50000"/>
                  </a:schemeClr>
                </a:solidFill>
              </a:rPr>
            </a:br>
            <a:endParaRPr lang="en-SG" b="1" dirty="0">
              <a:solidFill>
                <a:schemeClr val="accent5">
                  <a:lumMod val="50000"/>
                </a:schemeClr>
              </a:solidFill>
            </a:endParaRPr>
          </a:p>
          <a:p>
            <a:pPr marL="285750" indent="-285750">
              <a:buFontTx/>
              <a:buChar char="-"/>
            </a:pPr>
            <a:r>
              <a:rPr lang="en-SG" b="1" dirty="0">
                <a:solidFill>
                  <a:schemeClr val="accent5">
                    <a:lumMod val="50000"/>
                  </a:schemeClr>
                </a:solidFill>
              </a:rPr>
              <a:t>The final data set of 1min ticks used had 550k rows and included weekend data (price was constant for 2 days worth of data). How to remove them? Format of the date needs to be changed</a:t>
            </a:r>
          </a:p>
          <a:p>
            <a:pPr marL="285750" indent="-285750">
              <a:buFontTx/>
              <a:buChar char="-"/>
            </a:pPr>
            <a:endParaRPr lang="en-SG" b="1" dirty="0">
              <a:solidFill>
                <a:schemeClr val="accent5">
                  <a:lumMod val="50000"/>
                </a:schemeClr>
              </a:solidFill>
            </a:endParaRPr>
          </a:p>
          <a:p>
            <a:pPr marL="285750" indent="-285750">
              <a:buFontTx/>
              <a:buChar char="-"/>
            </a:pPr>
            <a:r>
              <a:rPr lang="en-SG" b="1" dirty="0">
                <a:solidFill>
                  <a:schemeClr val="accent5">
                    <a:lumMod val="50000"/>
                  </a:schemeClr>
                </a:solidFill>
              </a:rPr>
              <a:t>1min data set also saw the laptop stalling when plotting charts as it had 370k rows, so had to resample to 5 min dataset which was also </a:t>
            </a:r>
            <a:r>
              <a:rPr lang="en-SG" b="1" dirty="0" err="1">
                <a:solidFill>
                  <a:schemeClr val="accent5">
                    <a:lumMod val="50000"/>
                  </a:schemeClr>
                </a:solidFill>
              </a:rPr>
              <a:t>abt</a:t>
            </a:r>
            <a:r>
              <a:rPr lang="en-SG" b="1" dirty="0">
                <a:solidFill>
                  <a:schemeClr val="accent5">
                    <a:lumMod val="50000"/>
                  </a:schemeClr>
                </a:solidFill>
              </a:rPr>
              <a:t> 80-100k rows of data</a:t>
            </a:r>
          </a:p>
          <a:p>
            <a:pPr marL="285750" indent="-285750">
              <a:buFontTx/>
              <a:buChar char="-"/>
            </a:pPr>
            <a:endParaRPr lang="en-SG" b="1" dirty="0">
              <a:solidFill>
                <a:schemeClr val="accent5">
                  <a:lumMod val="50000"/>
                </a:schemeClr>
              </a:solidFill>
            </a:endParaRPr>
          </a:p>
          <a:p>
            <a:r>
              <a:rPr lang="en-SG" b="1" dirty="0">
                <a:solidFill>
                  <a:schemeClr val="accent5">
                    <a:lumMod val="50000"/>
                  </a:schemeClr>
                </a:solidFill>
              </a:rPr>
              <a:t>-    Merging the columns we want into a large data frame </a:t>
            </a:r>
          </a:p>
          <a:p>
            <a:endParaRPr lang="en-SG" b="1" dirty="0">
              <a:solidFill>
                <a:schemeClr val="accent5">
                  <a:lumMod val="50000"/>
                </a:schemeClr>
              </a:solidFill>
            </a:endParaRPr>
          </a:p>
          <a:p>
            <a:pPr marL="285750" indent="-285750">
              <a:buFontTx/>
              <a:buChar char="-"/>
            </a:pPr>
            <a:r>
              <a:rPr lang="en-SG" b="1" dirty="0">
                <a:solidFill>
                  <a:schemeClr val="accent5">
                    <a:lumMod val="50000"/>
                  </a:schemeClr>
                </a:solidFill>
              </a:rPr>
              <a:t>Making sense of the insights </a:t>
            </a:r>
            <a:br>
              <a:rPr lang="en-SG" b="1" dirty="0">
                <a:solidFill>
                  <a:schemeClr val="accent5">
                    <a:lumMod val="50000"/>
                  </a:schemeClr>
                </a:solidFill>
              </a:rPr>
            </a:br>
            <a:endParaRPr lang="en-SG" b="1" dirty="0">
              <a:solidFill>
                <a:schemeClr val="accent5">
                  <a:lumMod val="50000"/>
                </a:schemeClr>
              </a:solidFill>
            </a:endParaRPr>
          </a:p>
          <a:p>
            <a:pPr marL="285750" indent="-285750">
              <a:buFontTx/>
              <a:buChar char="-"/>
            </a:pPr>
            <a:endParaRPr lang="en-SG" dirty="0"/>
          </a:p>
          <a:p>
            <a:pPr marL="285750" indent="-285750">
              <a:buFontTx/>
              <a:buChar char="-"/>
            </a:pPr>
            <a:endParaRPr lang="en-SG" dirty="0"/>
          </a:p>
          <a:p>
            <a:pPr marL="285750" indent="-285750">
              <a:buFontTx/>
              <a:buChar char="-"/>
            </a:pPr>
            <a:endParaRPr lang="en-SG" dirty="0"/>
          </a:p>
        </p:txBody>
      </p:sp>
    </p:spTree>
    <p:extLst>
      <p:ext uri="{BB962C8B-B14F-4D97-AF65-F5344CB8AC3E}">
        <p14:creationId xmlns:p14="http://schemas.microsoft.com/office/powerpoint/2010/main" val="36774292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EE6F6">
            <a:alpha val="56000"/>
          </a:srgbClr>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858115D-248B-41B6-966B-28D4A32E40EA}"/>
              </a:ext>
            </a:extLst>
          </p:cNvPr>
          <p:cNvSpPr txBox="1"/>
          <p:nvPr/>
        </p:nvSpPr>
        <p:spPr>
          <a:xfrm>
            <a:off x="525262" y="1725997"/>
            <a:ext cx="11141476" cy="4247317"/>
          </a:xfrm>
          <a:prstGeom prst="rect">
            <a:avLst/>
          </a:prstGeom>
          <a:noFill/>
        </p:spPr>
        <p:txBody>
          <a:bodyPr wrap="square" rtlCol="0">
            <a:spAutoFit/>
          </a:bodyPr>
          <a:lstStyle/>
          <a:p>
            <a:pPr marL="285750" indent="-285750">
              <a:buFontTx/>
              <a:buChar char="-"/>
            </a:pPr>
            <a:r>
              <a:rPr lang="en-US" dirty="0">
                <a:solidFill>
                  <a:srgbClr val="002060"/>
                </a:solidFill>
              </a:rPr>
              <a:t>Based on the most traded pairs of currencies, to look at 8 straight </a:t>
            </a:r>
            <a:r>
              <a:rPr lang="en-US" dirty="0" err="1">
                <a:solidFill>
                  <a:srgbClr val="002060"/>
                </a:solidFill>
              </a:rPr>
              <a:t>usd</a:t>
            </a:r>
            <a:r>
              <a:rPr lang="en-US" dirty="0">
                <a:solidFill>
                  <a:srgbClr val="002060"/>
                </a:solidFill>
              </a:rPr>
              <a:t> pairs of currencies – </a:t>
            </a:r>
            <a:r>
              <a:rPr lang="en-US" b="1" dirty="0">
                <a:solidFill>
                  <a:srgbClr val="002060"/>
                </a:solidFill>
              </a:rPr>
              <a:t>AUDUSD, EURUSD, GBPUSD, NZDUSD, USDJPY, USDSGD, USDCNH, XAUUSD</a:t>
            </a:r>
            <a:r>
              <a:rPr lang="en-US" dirty="0">
                <a:solidFill>
                  <a:srgbClr val="002060"/>
                </a:solidFill>
              </a:rPr>
              <a:t>, and 4 crosses - </a:t>
            </a:r>
            <a:r>
              <a:rPr lang="en-US" b="1" dirty="0">
                <a:solidFill>
                  <a:srgbClr val="002060"/>
                </a:solidFill>
              </a:rPr>
              <a:t>AUDJPY, EURJPY, GBPJPY, EURAUD</a:t>
            </a:r>
          </a:p>
          <a:p>
            <a:pPr marL="285750" indent="-285750">
              <a:buFontTx/>
              <a:buChar char="-"/>
            </a:pPr>
            <a:endParaRPr lang="en-US" b="1" dirty="0">
              <a:solidFill>
                <a:srgbClr val="002060"/>
              </a:solidFill>
            </a:endParaRPr>
          </a:p>
          <a:p>
            <a:pPr marL="285750" indent="-285750">
              <a:buFontTx/>
              <a:buChar char="-"/>
            </a:pPr>
            <a:r>
              <a:rPr lang="en-US" dirty="0">
                <a:solidFill>
                  <a:srgbClr val="002060"/>
                </a:solidFill>
              </a:rPr>
              <a:t>Calculate the </a:t>
            </a:r>
            <a:r>
              <a:rPr lang="en-US" b="1" dirty="0">
                <a:solidFill>
                  <a:srgbClr val="002060"/>
                </a:solidFill>
              </a:rPr>
              <a:t>SMA20, SMA50, and SMA200 </a:t>
            </a:r>
            <a:r>
              <a:rPr lang="en-US" dirty="0">
                <a:solidFill>
                  <a:srgbClr val="002060"/>
                </a:solidFill>
              </a:rPr>
              <a:t>of the currency pairs based on daily closing prices and a preferred period . **Moving averages work when a lot of traders use and act on their signals, so we try to stick to popular ones</a:t>
            </a:r>
            <a:br>
              <a:rPr lang="en-US" dirty="0">
                <a:solidFill>
                  <a:srgbClr val="002060"/>
                </a:solidFill>
              </a:rPr>
            </a:br>
            <a:endParaRPr lang="en-US" dirty="0">
              <a:solidFill>
                <a:srgbClr val="002060"/>
              </a:solidFill>
            </a:endParaRPr>
          </a:p>
          <a:p>
            <a:pPr marL="285750" indent="-285750">
              <a:buFontTx/>
              <a:buChar char="-"/>
            </a:pPr>
            <a:r>
              <a:rPr lang="en-US" dirty="0">
                <a:solidFill>
                  <a:srgbClr val="002060"/>
                </a:solidFill>
              </a:rPr>
              <a:t> To come up with </a:t>
            </a:r>
            <a:r>
              <a:rPr lang="en-US" b="1" dirty="0">
                <a:solidFill>
                  <a:srgbClr val="002060"/>
                </a:solidFill>
              </a:rPr>
              <a:t> signals </a:t>
            </a:r>
            <a:r>
              <a:rPr lang="en-US" dirty="0">
                <a:solidFill>
                  <a:srgbClr val="002060"/>
                </a:solidFill>
              </a:rPr>
              <a:t>when to buy or sell based on </a:t>
            </a:r>
            <a:r>
              <a:rPr lang="en-US" b="1" dirty="0">
                <a:solidFill>
                  <a:srgbClr val="002060"/>
                </a:solidFill>
              </a:rPr>
              <a:t>SMA. </a:t>
            </a:r>
            <a:r>
              <a:rPr lang="en-US" dirty="0">
                <a:solidFill>
                  <a:srgbClr val="002060"/>
                </a:solidFill>
              </a:rPr>
              <a:t>Show a graph of the signals using sample data set in line chart format. </a:t>
            </a:r>
            <a:endParaRPr lang="en-US" b="1" dirty="0">
              <a:solidFill>
                <a:srgbClr val="002060"/>
              </a:solidFill>
            </a:endParaRPr>
          </a:p>
          <a:p>
            <a:endParaRPr lang="en-US" dirty="0">
              <a:solidFill>
                <a:srgbClr val="002060"/>
              </a:solidFill>
            </a:endParaRPr>
          </a:p>
          <a:p>
            <a:pPr marL="285750" indent="-285750">
              <a:buFontTx/>
              <a:buChar char="-"/>
            </a:pPr>
            <a:r>
              <a:rPr lang="en-US" dirty="0">
                <a:solidFill>
                  <a:srgbClr val="002060"/>
                </a:solidFill>
              </a:rPr>
              <a:t>To study the </a:t>
            </a:r>
            <a:r>
              <a:rPr lang="en-US" b="1" dirty="0">
                <a:solidFill>
                  <a:srgbClr val="002060"/>
                </a:solidFill>
              </a:rPr>
              <a:t>correlation</a:t>
            </a:r>
            <a:r>
              <a:rPr lang="en-US" dirty="0">
                <a:solidFill>
                  <a:srgbClr val="002060"/>
                </a:solidFill>
              </a:rPr>
              <a:t> among the straight </a:t>
            </a:r>
            <a:r>
              <a:rPr lang="en-US" dirty="0" err="1">
                <a:solidFill>
                  <a:srgbClr val="002060"/>
                </a:solidFill>
              </a:rPr>
              <a:t>usd</a:t>
            </a:r>
            <a:r>
              <a:rPr lang="en-US" dirty="0">
                <a:solidFill>
                  <a:srgbClr val="002060"/>
                </a:solidFill>
              </a:rPr>
              <a:t> pairs using heatmaps, correlation chart and regression plot (Seaborn).</a:t>
            </a:r>
          </a:p>
          <a:p>
            <a:endParaRPr lang="en-US" dirty="0">
              <a:solidFill>
                <a:srgbClr val="002060"/>
              </a:solidFill>
            </a:endParaRPr>
          </a:p>
          <a:p>
            <a:pPr marL="285750" indent="-285750">
              <a:buFontTx/>
              <a:buChar char="-"/>
            </a:pPr>
            <a:r>
              <a:rPr lang="en-US" dirty="0">
                <a:solidFill>
                  <a:srgbClr val="002060"/>
                </a:solidFill>
              </a:rPr>
              <a:t>To check if multiplication of straight </a:t>
            </a:r>
            <a:r>
              <a:rPr lang="en-US" dirty="0" err="1">
                <a:solidFill>
                  <a:srgbClr val="002060"/>
                </a:solidFill>
              </a:rPr>
              <a:t>usd</a:t>
            </a:r>
            <a:r>
              <a:rPr lang="en-US" dirty="0">
                <a:solidFill>
                  <a:srgbClr val="002060"/>
                </a:solidFill>
              </a:rPr>
              <a:t> pairs, always give the same value as the 4 crosses.</a:t>
            </a:r>
          </a:p>
          <a:p>
            <a:endParaRPr lang="en-SG" dirty="0"/>
          </a:p>
        </p:txBody>
      </p:sp>
      <p:sp>
        <p:nvSpPr>
          <p:cNvPr id="8" name="Rectangle 7">
            <a:extLst>
              <a:ext uri="{FF2B5EF4-FFF2-40B4-BE49-F238E27FC236}">
                <a16:creationId xmlns:a16="http://schemas.microsoft.com/office/drawing/2014/main" id="{C5FAD678-9C88-4347-92D8-211BEE2E5EE2}"/>
              </a:ext>
            </a:extLst>
          </p:cNvPr>
          <p:cNvSpPr/>
          <p:nvPr/>
        </p:nvSpPr>
        <p:spPr>
          <a:xfrm>
            <a:off x="3849032" y="549049"/>
            <a:ext cx="4036746" cy="923330"/>
          </a:xfrm>
          <a:prstGeom prst="rect">
            <a:avLst/>
          </a:prstGeom>
          <a:noFill/>
        </p:spPr>
        <p:txBody>
          <a:bodyPr wrap="none" lIns="91440" tIns="45720" rIns="91440" bIns="45720">
            <a:spAutoFit/>
          </a:bodyPr>
          <a:lstStyle/>
          <a:p>
            <a:pPr algn="ctr"/>
            <a:r>
              <a:rPr lang="en-US" sz="5400" b="1" dirty="0">
                <a:ln w="12700">
                  <a:solidFill>
                    <a:schemeClr val="accent1"/>
                  </a:solidFill>
                  <a:prstDash val="solid"/>
                </a:ln>
                <a:solidFill>
                  <a:schemeClr val="accent2">
                    <a:lumMod val="75000"/>
                  </a:schemeClr>
                </a:solidFill>
                <a:effectLst>
                  <a:outerShdw dist="38100" dir="2640000" algn="bl" rotWithShape="0">
                    <a:schemeClr val="accent1"/>
                  </a:outerShdw>
                </a:effectLst>
              </a:rPr>
              <a:t>Data Analysis</a:t>
            </a:r>
            <a:endParaRPr lang="en-US" sz="5400" b="1" cap="none" spc="0" dirty="0">
              <a:ln w="12700">
                <a:solidFill>
                  <a:schemeClr val="accent1"/>
                </a:solidFill>
                <a:prstDash val="solid"/>
              </a:ln>
              <a:solidFill>
                <a:schemeClr val="accent2">
                  <a:lumMod val="75000"/>
                </a:schemeClr>
              </a:solidFill>
              <a:effectLst>
                <a:outerShdw dist="38100" dir="2640000" algn="bl" rotWithShape="0">
                  <a:schemeClr val="accent1"/>
                </a:outerShdw>
              </a:effectLst>
            </a:endParaRPr>
          </a:p>
        </p:txBody>
      </p:sp>
      <p:pic>
        <p:nvPicPr>
          <p:cNvPr id="4106" name="Picture 10" descr="CEO Perspective: Data Engineering Key to Data Analytics | Transforming Data  with Intelligence">
            <a:extLst>
              <a:ext uri="{FF2B5EF4-FFF2-40B4-BE49-F238E27FC236}">
                <a16:creationId xmlns:a16="http://schemas.microsoft.com/office/drawing/2014/main" id="{2C96AD37-2446-4B35-97C7-CFEE050D257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23463" y="179963"/>
            <a:ext cx="3343275"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3705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3000"/>
            <a:lum/>
          </a:blip>
          <a:srcRect/>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8F4698-7B03-408D-8AF1-3E096FD8E385}"/>
              </a:ext>
            </a:extLst>
          </p:cNvPr>
          <p:cNvSpPr>
            <a:spLocks noGrp="1"/>
          </p:cNvSpPr>
          <p:nvPr>
            <p:ph type="title"/>
          </p:nvPr>
        </p:nvSpPr>
        <p:spPr>
          <a:xfrm>
            <a:off x="328613" y="130422"/>
            <a:ext cx="10515600" cy="1325563"/>
          </a:xfrm>
        </p:spPr>
        <p:txBody>
          <a:bodyPr>
            <a:normAutofit/>
          </a:bodyPr>
          <a:lstStyle/>
          <a:p>
            <a:pPr algn="ctr"/>
            <a:r>
              <a:rPr lang="en-SG" b="1" dirty="0">
                <a:ln w="13462">
                  <a:solidFill>
                    <a:schemeClr val="bg1"/>
                  </a:solidFill>
                  <a:prstDash val="solid"/>
                </a:ln>
                <a:solidFill>
                  <a:srgbClr val="FF3399"/>
                </a:solidFill>
                <a:effectLst>
                  <a:outerShdw dist="38100" dir="2700000" algn="bl" rotWithShape="0">
                    <a:schemeClr val="accent5"/>
                  </a:outerShdw>
                </a:effectLst>
              </a:rPr>
              <a:t>Simple M</a:t>
            </a:r>
            <a:r>
              <a:rPr lang="en-SG" b="1" cap="none" spc="0" dirty="0">
                <a:ln w="13462">
                  <a:solidFill>
                    <a:schemeClr val="bg1"/>
                  </a:solidFill>
                  <a:prstDash val="solid"/>
                </a:ln>
                <a:solidFill>
                  <a:srgbClr val="FF3399"/>
                </a:solidFill>
                <a:effectLst>
                  <a:outerShdw dist="38100" dir="2700000" algn="bl" rotWithShape="0">
                    <a:schemeClr val="accent5"/>
                  </a:outerShdw>
                </a:effectLst>
              </a:rPr>
              <a:t>oving Average Strategy</a:t>
            </a:r>
            <a:endParaRPr lang="en-SG" dirty="0">
              <a:solidFill>
                <a:srgbClr val="FF3399"/>
              </a:solidFill>
            </a:endParaRPr>
          </a:p>
        </p:txBody>
      </p:sp>
      <p:pic>
        <p:nvPicPr>
          <p:cNvPr id="6" name="Picture 5">
            <a:extLst>
              <a:ext uri="{FF2B5EF4-FFF2-40B4-BE49-F238E27FC236}">
                <a16:creationId xmlns:a16="http://schemas.microsoft.com/office/drawing/2014/main" id="{E4FE4E26-47CE-4AE6-B129-963435B8182B}"/>
              </a:ext>
            </a:extLst>
          </p:cNvPr>
          <p:cNvPicPr>
            <a:picLocks noChangeAspect="1"/>
          </p:cNvPicPr>
          <p:nvPr/>
        </p:nvPicPr>
        <p:blipFill>
          <a:blip r:embed="rId3"/>
          <a:stretch>
            <a:fillRect/>
          </a:stretch>
        </p:blipFill>
        <p:spPr>
          <a:xfrm>
            <a:off x="754855" y="1356794"/>
            <a:ext cx="6360319" cy="2549495"/>
          </a:xfrm>
          <a:prstGeom prst="rect">
            <a:avLst/>
          </a:prstGeom>
        </p:spPr>
      </p:pic>
      <p:sp>
        <p:nvSpPr>
          <p:cNvPr id="7" name="TextBox 6">
            <a:extLst>
              <a:ext uri="{FF2B5EF4-FFF2-40B4-BE49-F238E27FC236}">
                <a16:creationId xmlns:a16="http://schemas.microsoft.com/office/drawing/2014/main" id="{AFBF66A7-E48F-41B6-8E5B-EB9DD903C033}"/>
              </a:ext>
            </a:extLst>
          </p:cNvPr>
          <p:cNvSpPr txBox="1"/>
          <p:nvPr/>
        </p:nvSpPr>
        <p:spPr>
          <a:xfrm>
            <a:off x="685800" y="1095375"/>
            <a:ext cx="3162300" cy="369332"/>
          </a:xfrm>
          <a:prstGeom prst="rect">
            <a:avLst/>
          </a:prstGeom>
          <a:noFill/>
        </p:spPr>
        <p:txBody>
          <a:bodyPr wrap="square" rtlCol="0">
            <a:spAutoFit/>
          </a:bodyPr>
          <a:lstStyle/>
          <a:p>
            <a:endParaRPr lang="en-SG" dirty="0"/>
          </a:p>
        </p:txBody>
      </p:sp>
      <p:sp>
        <p:nvSpPr>
          <p:cNvPr id="8" name="TextBox 7">
            <a:extLst>
              <a:ext uri="{FF2B5EF4-FFF2-40B4-BE49-F238E27FC236}">
                <a16:creationId xmlns:a16="http://schemas.microsoft.com/office/drawing/2014/main" id="{467DB89B-A7EF-4019-8F78-4B1ACF2A507E}"/>
              </a:ext>
            </a:extLst>
          </p:cNvPr>
          <p:cNvSpPr txBox="1"/>
          <p:nvPr/>
        </p:nvSpPr>
        <p:spPr>
          <a:xfrm>
            <a:off x="7505700" y="2126507"/>
            <a:ext cx="4162425" cy="584775"/>
          </a:xfrm>
          <a:prstGeom prst="rect">
            <a:avLst/>
          </a:prstGeom>
          <a:noFill/>
        </p:spPr>
        <p:txBody>
          <a:bodyPr wrap="square" rtlCol="0">
            <a:spAutoFit/>
          </a:bodyPr>
          <a:lstStyle/>
          <a:p>
            <a:r>
              <a:rPr lang="en-SG" sz="1600" b="1" dirty="0"/>
              <a:t>Calculate and add new columns for SMA20, SMA50 and SMA200 in </a:t>
            </a:r>
            <a:r>
              <a:rPr lang="en-SG" sz="1600" b="1" dirty="0" err="1"/>
              <a:t>dataframe</a:t>
            </a:r>
            <a:endParaRPr lang="en-SG" sz="1600" b="1" dirty="0"/>
          </a:p>
        </p:txBody>
      </p:sp>
      <p:pic>
        <p:nvPicPr>
          <p:cNvPr id="18" name="Picture 17">
            <a:extLst>
              <a:ext uri="{FF2B5EF4-FFF2-40B4-BE49-F238E27FC236}">
                <a16:creationId xmlns:a16="http://schemas.microsoft.com/office/drawing/2014/main" id="{AEF161CD-7954-43A3-9BBA-E21A55E32F6E}"/>
              </a:ext>
            </a:extLst>
          </p:cNvPr>
          <p:cNvPicPr>
            <a:picLocks noChangeAspect="1"/>
          </p:cNvPicPr>
          <p:nvPr/>
        </p:nvPicPr>
        <p:blipFill>
          <a:blip r:embed="rId4"/>
          <a:stretch>
            <a:fillRect/>
          </a:stretch>
        </p:blipFill>
        <p:spPr>
          <a:xfrm>
            <a:off x="581025" y="4064533"/>
            <a:ext cx="8206530" cy="2549495"/>
          </a:xfrm>
          <a:prstGeom prst="rect">
            <a:avLst/>
          </a:prstGeom>
        </p:spPr>
      </p:pic>
    </p:spTree>
    <p:extLst>
      <p:ext uri="{BB962C8B-B14F-4D97-AF65-F5344CB8AC3E}">
        <p14:creationId xmlns:p14="http://schemas.microsoft.com/office/powerpoint/2010/main" val="32739017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1000"/>
            <a:lum/>
          </a:blip>
          <a:srcRect/>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8F4698-7B03-408D-8AF1-3E096FD8E385}"/>
              </a:ext>
            </a:extLst>
          </p:cNvPr>
          <p:cNvSpPr>
            <a:spLocks noGrp="1"/>
          </p:cNvSpPr>
          <p:nvPr>
            <p:ph type="title"/>
          </p:nvPr>
        </p:nvSpPr>
        <p:spPr>
          <a:xfrm>
            <a:off x="328613" y="130422"/>
            <a:ext cx="10515600" cy="1325563"/>
          </a:xfrm>
        </p:spPr>
        <p:txBody>
          <a:bodyPr>
            <a:normAutofit/>
          </a:bodyPr>
          <a:lstStyle/>
          <a:p>
            <a:pPr algn="ctr"/>
            <a:r>
              <a:rPr lang="en-SG" b="1" dirty="0">
                <a:ln w="13462">
                  <a:solidFill>
                    <a:schemeClr val="bg1"/>
                  </a:solidFill>
                  <a:prstDash val="solid"/>
                </a:ln>
                <a:solidFill>
                  <a:srgbClr val="FF3399"/>
                </a:solidFill>
                <a:effectLst>
                  <a:outerShdw dist="38100" dir="2700000" algn="bl" rotWithShape="0">
                    <a:schemeClr val="accent5"/>
                  </a:outerShdw>
                </a:effectLst>
              </a:rPr>
              <a:t>Simple M</a:t>
            </a:r>
            <a:r>
              <a:rPr lang="en-SG" b="1" cap="none" spc="0" dirty="0">
                <a:ln w="13462">
                  <a:solidFill>
                    <a:schemeClr val="bg1"/>
                  </a:solidFill>
                  <a:prstDash val="solid"/>
                </a:ln>
                <a:solidFill>
                  <a:srgbClr val="FF3399"/>
                </a:solidFill>
                <a:effectLst>
                  <a:outerShdw dist="38100" dir="2700000" algn="bl" rotWithShape="0">
                    <a:schemeClr val="accent5"/>
                  </a:outerShdw>
                </a:effectLst>
              </a:rPr>
              <a:t>oving Average Strategy</a:t>
            </a:r>
            <a:endParaRPr lang="en-SG" dirty="0">
              <a:solidFill>
                <a:srgbClr val="FF3399"/>
              </a:solidFill>
            </a:endParaRPr>
          </a:p>
        </p:txBody>
      </p:sp>
      <p:sp>
        <p:nvSpPr>
          <p:cNvPr id="7" name="TextBox 6">
            <a:extLst>
              <a:ext uri="{FF2B5EF4-FFF2-40B4-BE49-F238E27FC236}">
                <a16:creationId xmlns:a16="http://schemas.microsoft.com/office/drawing/2014/main" id="{AFBF66A7-E48F-41B6-8E5B-EB9DD903C033}"/>
              </a:ext>
            </a:extLst>
          </p:cNvPr>
          <p:cNvSpPr txBox="1"/>
          <p:nvPr/>
        </p:nvSpPr>
        <p:spPr>
          <a:xfrm>
            <a:off x="685800" y="1095375"/>
            <a:ext cx="3162300" cy="369332"/>
          </a:xfrm>
          <a:prstGeom prst="rect">
            <a:avLst/>
          </a:prstGeom>
          <a:noFill/>
        </p:spPr>
        <p:txBody>
          <a:bodyPr wrap="square" rtlCol="0">
            <a:spAutoFit/>
          </a:bodyPr>
          <a:lstStyle/>
          <a:p>
            <a:endParaRPr lang="en-SG" dirty="0"/>
          </a:p>
        </p:txBody>
      </p:sp>
      <p:pic>
        <p:nvPicPr>
          <p:cNvPr id="9" name="Picture 8">
            <a:extLst>
              <a:ext uri="{FF2B5EF4-FFF2-40B4-BE49-F238E27FC236}">
                <a16:creationId xmlns:a16="http://schemas.microsoft.com/office/drawing/2014/main" id="{A3295FD7-529D-4670-856A-5442418C2281}"/>
              </a:ext>
            </a:extLst>
          </p:cNvPr>
          <p:cNvPicPr>
            <a:picLocks noChangeAspect="1"/>
          </p:cNvPicPr>
          <p:nvPr/>
        </p:nvPicPr>
        <p:blipFill>
          <a:blip r:embed="rId3"/>
          <a:stretch>
            <a:fillRect/>
          </a:stretch>
        </p:blipFill>
        <p:spPr>
          <a:xfrm>
            <a:off x="514350" y="1163638"/>
            <a:ext cx="10487025" cy="2266950"/>
          </a:xfrm>
          <a:prstGeom prst="rect">
            <a:avLst/>
          </a:prstGeom>
        </p:spPr>
      </p:pic>
      <p:pic>
        <p:nvPicPr>
          <p:cNvPr id="4" name="Picture 3">
            <a:extLst>
              <a:ext uri="{FF2B5EF4-FFF2-40B4-BE49-F238E27FC236}">
                <a16:creationId xmlns:a16="http://schemas.microsoft.com/office/drawing/2014/main" id="{1257A57D-06FE-40C2-91D7-FF060AEF4078}"/>
              </a:ext>
            </a:extLst>
          </p:cNvPr>
          <p:cNvPicPr>
            <a:picLocks noChangeAspect="1"/>
          </p:cNvPicPr>
          <p:nvPr/>
        </p:nvPicPr>
        <p:blipFill>
          <a:blip r:embed="rId4"/>
          <a:stretch>
            <a:fillRect/>
          </a:stretch>
        </p:blipFill>
        <p:spPr>
          <a:xfrm>
            <a:off x="2266950" y="3563135"/>
            <a:ext cx="6800850" cy="3164443"/>
          </a:xfrm>
          <a:prstGeom prst="rect">
            <a:avLst/>
          </a:prstGeom>
        </p:spPr>
      </p:pic>
      <p:sp>
        <p:nvSpPr>
          <p:cNvPr id="5" name="TextBox 4">
            <a:extLst>
              <a:ext uri="{FF2B5EF4-FFF2-40B4-BE49-F238E27FC236}">
                <a16:creationId xmlns:a16="http://schemas.microsoft.com/office/drawing/2014/main" id="{330E8672-824B-447E-A013-F61570311D17}"/>
              </a:ext>
            </a:extLst>
          </p:cNvPr>
          <p:cNvSpPr txBox="1"/>
          <p:nvPr/>
        </p:nvSpPr>
        <p:spPr>
          <a:xfrm>
            <a:off x="514350" y="4776024"/>
            <a:ext cx="1743075" cy="1477328"/>
          </a:xfrm>
          <a:prstGeom prst="rect">
            <a:avLst/>
          </a:prstGeom>
          <a:noFill/>
        </p:spPr>
        <p:txBody>
          <a:bodyPr wrap="square" rtlCol="0">
            <a:spAutoFit/>
          </a:bodyPr>
          <a:lstStyle/>
          <a:p>
            <a:r>
              <a:rPr lang="en-SG" b="1" dirty="0"/>
              <a:t>Plot the chart. Use a sample of 1500 data points for easier visualisation</a:t>
            </a:r>
          </a:p>
        </p:txBody>
      </p:sp>
      <p:sp>
        <p:nvSpPr>
          <p:cNvPr id="10" name="TextBox 9">
            <a:extLst>
              <a:ext uri="{FF2B5EF4-FFF2-40B4-BE49-F238E27FC236}">
                <a16:creationId xmlns:a16="http://schemas.microsoft.com/office/drawing/2014/main" id="{2FAE6F20-D3F5-49C0-B244-4CF5A29EB235}"/>
              </a:ext>
            </a:extLst>
          </p:cNvPr>
          <p:cNvSpPr txBox="1"/>
          <p:nvPr/>
        </p:nvSpPr>
        <p:spPr>
          <a:xfrm>
            <a:off x="9239250" y="1981621"/>
            <a:ext cx="2276475" cy="923330"/>
          </a:xfrm>
          <a:prstGeom prst="rect">
            <a:avLst/>
          </a:prstGeom>
          <a:noFill/>
        </p:spPr>
        <p:txBody>
          <a:bodyPr wrap="square" rtlCol="0">
            <a:spAutoFit/>
          </a:bodyPr>
          <a:lstStyle/>
          <a:p>
            <a:r>
              <a:rPr lang="en-SG" b="1" dirty="0"/>
              <a:t>Using a strategy  SMA20 &gt; SMA50 =&gt; BUY and vice versa</a:t>
            </a:r>
          </a:p>
        </p:txBody>
      </p:sp>
    </p:spTree>
    <p:extLst>
      <p:ext uri="{BB962C8B-B14F-4D97-AF65-F5344CB8AC3E}">
        <p14:creationId xmlns:p14="http://schemas.microsoft.com/office/powerpoint/2010/main" val="12666646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0000"/>
            <a:lum/>
          </a:blip>
          <a:srcRect/>
          <a:tile tx="0" ty="0" sx="100000" sy="100000" flip="none" algn="tl"/>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AFBF66A7-E48F-41B6-8E5B-EB9DD903C033}"/>
              </a:ext>
            </a:extLst>
          </p:cNvPr>
          <p:cNvSpPr txBox="1"/>
          <p:nvPr/>
        </p:nvSpPr>
        <p:spPr>
          <a:xfrm>
            <a:off x="685800" y="1095375"/>
            <a:ext cx="3162300" cy="369332"/>
          </a:xfrm>
          <a:prstGeom prst="rect">
            <a:avLst/>
          </a:prstGeom>
          <a:noFill/>
        </p:spPr>
        <p:txBody>
          <a:bodyPr wrap="square" rtlCol="0">
            <a:spAutoFit/>
          </a:bodyPr>
          <a:lstStyle/>
          <a:p>
            <a:endParaRPr lang="en-SG" dirty="0"/>
          </a:p>
        </p:txBody>
      </p:sp>
      <p:sp>
        <p:nvSpPr>
          <p:cNvPr id="5" name="TextBox 4">
            <a:extLst>
              <a:ext uri="{FF2B5EF4-FFF2-40B4-BE49-F238E27FC236}">
                <a16:creationId xmlns:a16="http://schemas.microsoft.com/office/drawing/2014/main" id="{330E8672-824B-447E-A013-F61570311D17}"/>
              </a:ext>
            </a:extLst>
          </p:cNvPr>
          <p:cNvSpPr txBox="1"/>
          <p:nvPr/>
        </p:nvSpPr>
        <p:spPr>
          <a:xfrm>
            <a:off x="-123824" y="1280041"/>
            <a:ext cx="3086100" cy="4093428"/>
          </a:xfrm>
          <a:prstGeom prst="rect">
            <a:avLst/>
          </a:prstGeom>
          <a:noFill/>
        </p:spPr>
        <p:txBody>
          <a:bodyPr wrap="square" rtlCol="0">
            <a:spAutoFit/>
          </a:bodyPr>
          <a:lstStyle/>
          <a:p>
            <a:pPr marL="285750" indent="-285750">
              <a:buFontTx/>
              <a:buChar char="-"/>
            </a:pPr>
            <a:r>
              <a:rPr lang="en-SG" sz="1600" dirty="0"/>
              <a:t>SMA20 follows the price action while SMA50 and SMA200 are relatively more lagged. </a:t>
            </a:r>
          </a:p>
          <a:p>
            <a:pPr marL="285750" indent="-285750">
              <a:buFontTx/>
              <a:buChar char="-"/>
            </a:pPr>
            <a:endParaRPr lang="en-SG" sz="1600" dirty="0"/>
          </a:p>
          <a:p>
            <a:pPr marL="285750" indent="-285750">
              <a:buFontTx/>
              <a:buChar char="-"/>
            </a:pPr>
            <a:r>
              <a:rPr lang="en-SG" sz="1600" dirty="0"/>
              <a:t>Strategy seems to work well to some extent and one can use it for trading decisions</a:t>
            </a:r>
          </a:p>
          <a:p>
            <a:endParaRPr lang="en-SG" sz="1600" dirty="0"/>
          </a:p>
          <a:p>
            <a:pPr marL="285750" indent="-285750">
              <a:buFontTx/>
              <a:buChar char="-"/>
            </a:pPr>
            <a:r>
              <a:rPr lang="en-SG" sz="1600" dirty="0"/>
              <a:t>For longer term trading can use SMA50 &gt; or &lt; SMA200. This is </a:t>
            </a:r>
            <a:r>
              <a:rPr lang="en-US" sz="1600" dirty="0"/>
              <a:t>a technical chart pattern called the Golden/Death cross indicating the potential for a major rally or sell-off.</a:t>
            </a:r>
            <a:endParaRPr lang="en-SG" sz="1600" dirty="0"/>
          </a:p>
          <a:p>
            <a:pPr marL="285750" indent="-285750">
              <a:buFontTx/>
              <a:buChar char="-"/>
            </a:pPr>
            <a:endParaRPr lang="en-SG" dirty="0"/>
          </a:p>
          <a:p>
            <a:endParaRPr lang="en-SG" dirty="0"/>
          </a:p>
        </p:txBody>
      </p:sp>
      <p:pic>
        <p:nvPicPr>
          <p:cNvPr id="2050" name="Picture 2">
            <a:extLst>
              <a:ext uri="{FF2B5EF4-FFF2-40B4-BE49-F238E27FC236}">
                <a16:creationId xmlns:a16="http://schemas.microsoft.com/office/drawing/2014/main" id="{8F641C5D-B9B5-4BCB-9E8C-B9E9BE6DEB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90859" y="88352"/>
            <a:ext cx="9001125" cy="6769648"/>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D256EB2D-B9B9-406F-9D10-79DEF0B8FD9F}"/>
              </a:ext>
            </a:extLst>
          </p:cNvPr>
          <p:cNvSpPr txBox="1"/>
          <p:nvPr/>
        </p:nvSpPr>
        <p:spPr>
          <a:xfrm>
            <a:off x="7591422" y="4867275"/>
            <a:ext cx="1609725" cy="1438855"/>
          </a:xfrm>
          <a:prstGeom prst="rect">
            <a:avLst/>
          </a:prstGeom>
          <a:noFill/>
        </p:spPr>
        <p:txBody>
          <a:bodyPr wrap="square" rtlCol="0">
            <a:spAutoFit/>
          </a:bodyPr>
          <a:lstStyle/>
          <a:p>
            <a:r>
              <a:rPr lang="en-SG" sz="1250" b="1" dirty="0"/>
              <a:t>Buy signal generated SMA20 &gt; SMA50</a:t>
            </a:r>
          </a:p>
          <a:p>
            <a:endParaRPr lang="en-SG" sz="1250" b="1" dirty="0"/>
          </a:p>
          <a:p>
            <a:r>
              <a:rPr lang="en-SG" sz="1250" b="1" dirty="0"/>
              <a:t>SMA20 and SMA50 cross upwards above SMA200, signalling bigger trend</a:t>
            </a:r>
          </a:p>
        </p:txBody>
      </p:sp>
      <p:cxnSp>
        <p:nvCxnSpPr>
          <p:cNvPr id="15" name="Straight Arrow Connector 14">
            <a:extLst>
              <a:ext uri="{FF2B5EF4-FFF2-40B4-BE49-F238E27FC236}">
                <a16:creationId xmlns:a16="http://schemas.microsoft.com/office/drawing/2014/main" id="{06C5D15F-F52B-48EB-A8AD-EFF8C7980585}"/>
              </a:ext>
            </a:extLst>
          </p:cNvPr>
          <p:cNvCxnSpPr>
            <a:cxnSpLocks/>
          </p:cNvCxnSpPr>
          <p:nvPr/>
        </p:nvCxnSpPr>
        <p:spPr>
          <a:xfrm rot="10800000">
            <a:off x="6810375" y="4867275"/>
            <a:ext cx="638174" cy="56822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76B1A3E4-62C4-4C53-9372-3CC34CC14E72}"/>
              </a:ext>
            </a:extLst>
          </p:cNvPr>
          <p:cNvCxnSpPr>
            <a:cxnSpLocks/>
          </p:cNvCxnSpPr>
          <p:nvPr/>
        </p:nvCxnSpPr>
        <p:spPr>
          <a:xfrm flipH="1">
            <a:off x="5410200" y="5505450"/>
            <a:ext cx="1905000" cy="62865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CA36049-CCA4-4B78-929A-101B3C5D6E5A}"/>
              </a:ext>
            </a:extLst>
          </p:cNvPr>
          <p:cNvCxnSpPr>
            <a:cxnSpLocks/>
          </p:cNvCxnSpPr>
          <p:nvPr/>
        </p:nvCxnSpPr>
        <p:spPr>
          <a:xfrm flipV="1">
            <a:off x="9124950" y="2867026"/>
            <a:ext cx="1943100" cy="243839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4220453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D276E62-80A3-44DD-9BCC-97ED2B99B57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137651BA-F45C-4845-9AB3-E0A65B39F5E1}">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CDB58277-F8DF-46FF-84EC-EF41B835E69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2685</TotalTime>
  <Words>2490</Words>
  <Application>Microsoft Office PowerPoint</Application>
  <PresentationFormat>Widescreen</PresentationFormat>
  <Paragraphs>295</Paragraphs>
  <Slides>41</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41</vt:i4>
      </vt:variant>
    </vt:vector>
  </HeadingPairs>
  <TitlesOfParts>
    <vt:vector size="50" baseType="lpstr">
      <vt:lpstr>Arial</vt:lpstr>
      <vt:lpstr>Arial Rounded MT Bold</vt:lpstr>
      <vt:lpstr>Bahnschrift SemiBold Condensed</vt:lpstr>
      <vt:lpstr>Bernard MT Condensed</vt:lpstr>
      <vt:lpstr>Calibri</vt:lpstr>
      <vt:lpstr>Calibri Light</vt:lpstr>
      <vt:lpstr>droid sans</vt:lpstr>
      <vt:lpstr>Helvetica Neue</vt:lpstr>
      <vt:lpstr>Office Theme</vt:lpstr>
      <vt:lpstr>PowerPoint Presentation</vt:lpstr>
      <vt:lpstr>PowerPoint Presentation</vt:lpstr>
      <vt:lpstr>PowerPoint Presentation</vt:lpstr>
      <vt:lpstr>PowerPoint Presentation</vt:lpstr>
      <vt:lpstr>CHALLENGES</vt:lpstr>
      <vt:lpstr>PowerPoint Presentation</vt:lpstr>
      <vt:lpstr>Simple Moving Average Strategy</vt:lpstr>
      <vt:lpstr>Simple Moving Average Strategy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vt:lpstr>
      <vt:lpstr> </vt:lpstr>
      <vt:lpstr> </vt:lpstr>
      <vt:lpstr> </vt:lpstr>
      <vt:lpstr> </vt:lpstr>
      <vt:lpstr> </vt:lpstr>
      <vt:lpstr> </vt:lpstr>
      <vt:lpstr>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Proposal ds102/ds104</dc:title>
  <dc:creator>STELLA</dc:creator>
  <cp:lastModifiedBy>STELLA</cp:lastModifiedBy>
  <cp:revision>109</cp:revision>
  <dcterms:created xsi:type="dcterms:W3CDTF">2021-02-14T13:49:31Z</dcterms:created>
  <dcterms:modified xsi:type="dcterms:W3CDTF">2021-03-02T01:26:50Z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